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7" r:id="rId3"/>
    <p:sldId id="294" r:id="rId4"/>
    <p:sldId id="267" r:id="rId5"/>
    <p:sldId id="269" r:id="rId6"/>
    <p:sldId id="271" r:id="rId7"/>
    <p:sldId id="275" r:id="rId8"/>
    <p:sldId id="263" r:id="rId9"/>
    <p:sldId id="274" r:id="rId10"/>
    <p:sldId id="272" r:id="rId11"/>
    <p:sldId id="276" r:id="rId12"/>
    <p:sldId id="295" r:id="rId13"/>
    <p:sldId id="278" r:id="rId14"/>
    <p:sldId id="279" r:id="rId15"/>
    <p:sldId id="281" r:id="rId16"/>
    <p:sldId id="280" r:id="rId17"/>
    <p:sldId id="282" r:id="rId18"/>
    <p:sldId id="283" r:id="rId19"/>
    <p:sldId id="297" r:id="rId20"/>
    <p:sldId id="292"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nazza irum" initials="mi" lastIdx="1" clrIdx="0">
    <p:extLst>
      <p:ext uri="{19B8F6BF-5375-455C-9EA6-DF929625EA0E}">
        <p15:presenceInfo xmlns:p15="http://schemas.microsoft.com/office/powerpoint/2012/main" userId="7a2aa8722733d2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EF8"/>
    <a:srgbClr val="FFF7F7"/>
    <a:srgbClr val="FFDDDD"/>
    <a:srgbClr val="FFD5D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7376A-0B20-4A4A-8521-31A33F265B40}" v="2589" dt="2021-02-18T20:55:01.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73" d="100"/>
          <a:sy n="73" d="100"/>
        </p:scale>
        <p:origin x="6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1989-E785-4155-945E-7CFDC087F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7A30B0-AD8D-44D6-863E-097807D61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FAE7CB-6C45-42CE-B48D-59A9B943CCDE}"/>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5" name="Footer Placeholder 4">
            <a:extLst>
              <a:ext uri="{FF2B5EF4-FFF2-40B4-BE49-F238E27FC236}">
                <a16:creationId xmlns:a16="http://schemas.microsoft.com/office/drawing/2014/main" id="{68B6315B-0408-4A59-963E-11486BE8F5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C77B66-B0FA-4341-B8BC-08B90850A8E4}"/>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658697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BC81-5388-40FF-99CE-2C5DAD54226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46FAA9-D354-4A01-B430-F7C4604AA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861642-D588-462B-86AB-249B0BA037B2}"/>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5" name="Footer Placeholder 4">
            <a:extLst>
              <a:ext uri="{FF2B5EF4-FFF2-40B4-BE49-F238E27FC236}">
                <a16:creationId xmlns:a16="http://schemas.microsoft.com/office/drawing/2014/main" id="{585358F8-1E14-4302-A4CD-1891BB0E5B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B7B0F2-2751-4904-852B-76552C30DF56}"/>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95507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947E6-D457-4B45-AADB-808BAB5D7F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B98701-47E8-41EE-BFF3-7D7DBAADD8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F2248-525A-4751-9880-64AB20CE3B67}"/>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5" name="Footer Placeholder 4">
            <a:extLst>
              <a:ext uri="{FF2B5EF4-FFF2-40B4-BE49-F238E27FC236}">
                <a16:creationId xmlns:a16="http://schemas.microsoft.com/office/drawing/2014/main" id="{2421FC7F-0F17-4410-AB9A-C98ADA3E9C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E0E138-C1AD-481C-A14F-5F883314EA59}"/>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22148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CDFB-1504-4C17-8322-BA1CE92EDA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731F72-6C3A-460A-B177-5A69D70FC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72BC7F-879A-4FF1-A165-897B44A952D6}"/>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5" name="Footer Placeholder 4">
            <a:extLst>
              <a:ext uri="{FF2B5EF4-FFF2-40B4-BE49-F238E27FC236}">
                <a16:creationId xmlns:a16="http://schemas.microsoft.com/office/drawing/2014/main" id="{E4102DA4-1078-495F-8C16-E5639A6762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F1A4CC-D6C1-49FA-97FC-8BCDD2E2174D}"/>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319711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CF1D-086F-4498-AE99-F5699404A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79B2E3-E116-4FBE-89B3-4410D078D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47E702-76DF-4935-B8F0-57060C976A49}"/>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5" name="Footer Placeholder 4">
            <a:extLst>
              <a:ext uri="{FF2B5EF4-FFF2-40B4-BE49-F238E27FC236}">
                <a16:creationId xmlns:a16="http://schemas.microsoft.com/office/drawing/2014/main" id="{E5501586-EDEA-4808-BF80-50BFF348D1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AAA942-D965-4343-B011-EB834EBD9081}"/>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326515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DF52-5C41-4F4E-A871-117874CD1A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E7BE48-A5C6-43C9-94CA-0B02D22E28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F3AD25-88AB-4605-9C3A-D0ED1F0A3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B32539-5289-4875-9586-22B3C174D36D}"/>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6" name="Footer Placeholder 5">
            <a:extLst>
              <a:ext uri="{FF2B5EF4-FFF2-40B4-BE49-F238E27FC236}">
                <a16:creationId xmlns:a16="http://schemas.microsoft.com/office/drawing/2014/main" id="{2639201D-474B-45F3-812A-0C9DBF2571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B117DE-09E5-44FB-B3DF-8DC8FDF86613}"/>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262798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2B62-A0B1-4118-97AC-C3482F922BC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C5467D-57B1-4973-9D59-BB3B13913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BB92E-391A-461F-8F26-32A83775C5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0D9EAD-5D84-433A-8849-98D6E111F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F658A4-3E84-4137-AD8C-600602D034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5FAD36-79D2-40CE-977E-58A9C9701F89}"/>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8" name="Footer Placeholder 7">
            <a:extLst>
              <a:ext uri="{FF2B5EF4-FFF2-40B4-BE49-F238E27FC236}">
                <a16:creationId xmlns:a16="http://schemas.microsoft.com/office/drawing/2014/main" id="{BD1216EF-0E69-4558-810D-A942184FEB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D7BA9B-8BC8-47CD-8A91-B0C954ED415F}"/>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183706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2937-E124-4A6D-A03C-206ACB20B5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511BD6-00C4-4CA9-AE88-7318045905A8}"/>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4" name="Footer Placeholder 3">
            <a:extLst>
              <a:ext uri="{FF2B5EF4-FFF2-40B4-BE49-F238E27FC236}">
                <a16:creationId xmlns:a16="http://schemas.microsoft.com/office/drawing/2014/main" id="{57FFA24A-F379-4DD7-9092-1B359324D8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8C38BC-D702-41BC-96EB-E5E896DBDDD6}"/>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401513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82E4A-F159-4BE6-A060-B74CE202CDFC}"/>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3" name="Footer Placeholder 2">
            <a:extLst>
              <a:ext uri="{FF2B5EF4-FFF2-40B4-BE49-F238E27FC236}">
                <a16:creationId xmlns:a16="http://schemas.microsoft.com/office/drawing/2014/main" id="{8B978A05-DCED-4CDD-855A-ED4D790C46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771ECA-2CF6-4999-9F0D-9ABC166A336E}"/>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51645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D3DE-D4C7-40B5-AD97-CCF64E1F7E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64A8DE-DA72-46A6-A644-F072A1B995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38CBB8-1447-4438-BA69-E65F29341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17D99-7CC4-4A69-A465-8CFA392143FE}"/>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6" name="Footer Placeholder 5">
            <a:extLst>
              <a:ext uri="{FF2B5EF4-FFF2-40B4-BE49-F238E27FC236}">
                <a16:creationId xmlns:a16="http://schemas.microsoft.com/office/drawing/2014/main" id="{D5B95281-ED3D-47F5-B667-9BB365A1F9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6689AA-9341-429A-94E3-F316D98DFA21}"/>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3625550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7F45-4AF2-4975-A2C4-6FB614D8C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11F508-A1ED-498E-9DBD-9B28BD1E75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DCCA7A-BB71-4A1D-81EF-D5D14F25E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5167EA-8364-435C-8621-ABEA555B3B98}"/>
              </a:ext>
            </a:extLst>
          </p:cNvPr>
          <p:cNvSpPr>
            <a:spLocks noGrp="1"/>
          </p:cNvSpPr>
          <p:nvPr>
            <p:ph type="dt" sz="half" idx="10"/>
          </p:nvPr>
        </p:nvSpPr>
        <p:spPr/>
        <p:txBody>
          <a:bodyPr/>
          <a:lstStyle/>
          <a:p>
            <a:fld id="{E7F7D42B-217C-41C3-AFC2-AC976EFA6363}" type="datetimeFigureOut">
              <a:rPr lang="en-GB" smtClean="0"/>
              <a:t>10/03/2021</a:t>
            </a:fld>
            <a:endParaRPr lang="en-GB"/>
          </a:p>
        </p:txBody>
      </p:sp>
      <p:sp>
        <p:nvSpPr>
          <p:cNvPr id="6" name="Footer Placeholder 5">
            <a:extLst>
              <a:ext uri="{FF2B5EF4-FFF2-40B4-BE49-F238E27FC236}">
                <a16:creationId xmlns:a16="http://schemas.microsoft.com/office/drawing/2014/main" id="{08104864-0D36-427E-BCE8-C79337B4B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BA8114-14B3-43DD-B3BC-2067D5042386}"/>
              </a:ext>
            </a:extLst>
          </p:cNvPr>
          <p:cNvSpPr>
            <a:spLocks noGrp="1"/>
          </p:cNvSpPr>
          <p:nvPr>
            <p:ph type="sldNum" sz="quarter" idx="12"/>
          </p:nvPr>
        </p:nvSpPr>
        <p:spPr/>
        <p:txBody>
          <a:bodyPr/>
          <a:lstStyle/>
          <a:p>
            <a:fld id="{0E7C1D68-0E7E-4AD0-BECA-0C1AD1430AFF}" type="slidenum">
              <a:rPr lang="en-GB" smtClean="0"/>
              <a:t>‹#›</a:t>
            </a:fld>
            <a:endParaRPr lang="en-GB"/>
          </a:p>
        </p:txBody>
      </p:sp>
    </p:spTree>
    <p:extLst>
      <p:ext uri="{BB962C8B-B14F-4D97-AF65-F5344CB8AC3E}">
        <p14:creationId xmlns:p14="http://schemas.microsoft.com/office/powerpoint/2010/main" val="357991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016053-61C5-47CB-AACE-F83353B61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F772E8-1174-4A7F-B193-379BB011C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5E37A5-9C70-4A04-907E-E58B928E5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7D42B-217C-41C3-AFC2-AC976EFA6363}" type="datetimeFigureOut">
              <a:rPr lang="en-GB" smtClean="0"/>
              <a:t>10/03/2021</a:t>
            </a:fld>
            <a:endParaRPr lang="en-GB"/>
          </a:p>
        </p:txBody>
      </p:sp>
      <p:sp>
        <p:nvSpPr>
          <p:cNvPr id="5" name="Footer Placeholder 4">
            <a:extLst>
              <a:ext uri="{FF2B5EF4-FFF2-40B4-BE49-F238E27FC236}">
                <a16:creationId xmlns:a16="http://schemas.microsoft.com/office/drawing/2014/main" id="{61BD6ED1-DC99-41AC-A2DD-8F97D5FB5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4E2359-5A57-49C7-A5D8-6FBD71D8A3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C1D68-0E7E-4AD0-BECA-0C1AD1430AFF}" type="slidenum">
              <a:rPr lang="en-GB" smtClean="0"/>
              <a:t>‹#›</a:t>
            </a:fld>
            <a:endParaRPr lang="en-GB"/>
          </a:p>
        </p:txBody>
      </p:sp>
    </p:spTree>
    <p:extLst>
      <p:ext uri="{BB962C8B-B14F-4D97-AF65-F5344CB8AC3E}">
        <p14:creationId xmlns:p14="http://schemas.microsoft.com/office/powerpoint/2010/main" val="2232156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www.clipartkey.com/view/TboJwR_mother-clipart-islamic-cute-hijab-girl-carto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pinterest.com/pin/549509592034851287/" TargetMode="External"/><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EEF8"/>
            </a:gs>
            <a:gs pos="0">
              <a:srgbClr val="E4EEF8"/>
            </a:gs>
            <a:gs pos="90361">
              <a:srgbClr val="FFD5D5"/>
            </a:gs>
            <a:gs pos="36000">
              <a:srgbClr val="E4EEF8"/>
            </a:gs>
            <a:gs pos="83000">
              <a:srgbClr val="FFDDDD"/>
            </a:gs>
            <a:gs pos="100000">
              <a:srgbClr val="FFF7F7"/>
            </a:gs>
          </a:gsLst>
          <a:lin ang="54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7A5EF441-42F2-4852-AD9F-65F1D70D7D63}"/>
              </a:ext>
            </a:extLst>
          </p:cNvPr>
          <p:cNvPicPr>
            <a:picLocks noChangeAspect="1"/>
          </p:cNvPicPr>
          <p:nvPr/>
        </p:nvPicPr>
        <p:blipFill>
          <a:blip r:embed="rId2"/>
          <a:stretch>
            <a:fillRect/>
          </a:stretch>
        </p:blipFill>
        <p:spPr>
          <a:xfrm>
            <a:off x="2484665" y="-46168"/>
            <a:ext cx="12875078" cy="6857999"/>
          </a:xfrm>
          <a:prstGeom prst="rect">
            <a:avLst/>
          </a:prstGeom>
        </p:spPr>
      </p:pic>
      <p:sp>
        <p:nvSpPr>
          <p:cNvPr id="10" name="TextBox 9">
            <a:extLst>
              <a:ext uri="{FF2B5EF4-FFF2-40B4-BE49-F238E27FC236}">
                <a16:creationId xmlns:a16="http://schemas.microsoft.com/office/drawing/2014/main" id="{95015BC8-021B-4339-AAAD-F4F2423635B1}"/>
              </a:ext>
            </a:extLst>
          </p:cNvPr>
          <p:cNvSpPr txBox="1"/>
          <p:nvPr/>
        </p:nvSpPr>
        <p:spPr>
          <a:xfrm>
            <a:off x="1175658" y="2644170"/>
            <a:ext cx="4528458" cy="1569660"/>
          </a:xfrm>
          <a:prstGeom prst="rect">
            <a:avLst/>
          </a:prstGeom>
          <a:noFill/>
        </p:spPr>
        <p:txBody>
          <a:bodyPr wrap="square">
            <a:spAutoFit/>
          </a:bodyPr>
          <a:lstStyle/>
          <a:p>
            <a:r>
              <a:rPr lang="en-GB" sz="9600" b="1" dirty="0">
                <a:latin typeface="Vivaldi" panose="03020602050506090804" pitchFamily="66" charset="0"/>
              </a:rPr>
              <a:t>Modesty</a:t>
            </a:r>
          </a:p>
        </p:txBody>
      </p:sp>
    </p:spTree>
    <p:extLst>
      <p:ext uri="{BB962C8B-B14F-4D97-AF65-F5344CB8AC3E}">
        <p14:creationId xmlns:p14="http://schemas.microsoft.com/office/powerpoint/2010/main" val="1651626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DDD"/>
            </a:gs>
            <a:gs pos="74000">
              <a:srgbClr val="FFF7F7"/>
            </a:gs>
            <a:gs pos="84000">
              <a:srgbClr val="E4EEF8"/>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C670FD-C4D9-4988-BDE6-2D48B727E4A5}"/>
              </a:ext>
            </a:extLst>
          </p:cNvPr>
          <p:cNvSpPr txBox="1"/>
          <p:nvPr/>
        </p:nvSpPr>
        <p:spPr>
          <a:xfrm>
            <a:off x="304800" y="1536174"/>
            <a:ext cx="11582400" cy="3600986"/>
          </a:xfrm>
          <a:prstGeom prst="rect">
            <a:avLst/>
          </a:prstGeom>
          <a:gradFill>
            <a:gsLst>
              <a:gs pos="0">
                <a:schemeClr val="accent5">
                  <a:lumMod val="5000"/>
                  <a:lumOff val="95000"/>
                  <a:alpha val="28000"/>
                </a:schemeClr>
              </a:gs>
              <a:gs pos="100000">
                <a:schemeClr val="accent5">
                  <a:lumMod val="45000"/>
                  <a:lumOff val="55000"/>
                </a:schemeClr>
              </a:gs>
              <a:gs pos="100000">
                <a:schemeClr val="accent5">
                  <a:lumMod val="45000"/>
                  <a:lumOff val="55000"/>
                </a:schemeClr>
              </a:gs>
              <a:gs pos="91000">
                <a:schemeClr val="accent5">
                  <a:lumMod val="30000"/>
                  <a:lumOff val="70000"/>
                </a:schemeClr>
              </a:gs>
            </a:gsLst>
            <a:lin ang="5400000" scaled="1"/>
          </a:gra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en-GB" sz="2800" dirty="0" err="1" smtClean="0"/>
              <a:t>Hazrat</a:t>
            </a:r>
            <a:r>
              <a:rPr lang="en-GB" sz="2800" dirty="0" smtClean="0"/>
              <a:t> </a:t>
            </a:r>
            <a:r>
              <a:rPr lang="en-GB" sz="2800" dirty="0" err="1" smtClean="0"/>
              <a:t>Abdu’llah</a:t>
            </a:r>
            <a:r>
              <a:rPr lang="en-GB" sz="2800" dirty="0" smtClean="0"/>
              <a:t> </a:t>
            </a:r>
            <a:r>
              <a:rPr lang="en-GB" sz="2800" dirty="0"/>
              <a:t>bin </a:t>
            </a:r>
            <a:r>
              <a:rPr lang="en-GB" sz="2800" dirty="0" err="1" smtClean="0"/>
              <a:t>Masood</a:t>
            </a:r>
            <a:r>
              <a:rPr lang="en-GB" sz="2800" baseline="30000" dirty="0" err="1" smtClean="0"/>
              <a:t>ra</a:t>
            </a:r>
            <a:r>
              <a:rPr lang="en-GB" sz="2800" dirty="0" smtClean="0"/>
              <a:t> relates:</a:t>
            </a:r>
            <a:endParaRPr lang="en-GB" sz="2800" dirty="0"/>
          </a:p>
          <a:p>
            <a:pPr algn="ctr"/>
            <a:r>
              <a:rPr lang="en-GB" sz="2800" dirty="0"/>
              <a:t>The Holy Prophet Muhammad</a:t>
            </a:r>
            <a:r>
              <a:rPr lang="en-GB" sz="2800" baseline="30000" dirty="0"/>
              <a:t>sa  </a:t>
            </a:r>
            <a:r>
              <a:rPr lang="en-GB" sz="2800" dirty="0"/>
              <a:t>said</a:t>
            </a:r>
            <a:r>
              <a:rPr lang="en-GB" sz="4000" dirty="0"/>
              <a:t>,</a:t>
            </a:r>
          </a:p>
          <a:p>
            <a:pPr algn="ctr"/>
            <a:endParaRPr lang="en-GB" sz="4000" dirty="0"/>
          </a:p>
          <a:p>
            <a:pPr algn="ctr"/>
            <a:r>
              <a:rPr lang="en-GB" sz="4000" dirty="0"/>
              <a:t>"Just to praise Allah is not modesty. Real modesty is to completely protect your heads and all other organs that </a:t>
            </a:r>
            <a:r>
              <a:rPr lang="en-GB" sz="4000" dirty="0" smtClean="0"/>
              <a:t>is: eyes, </a:t>
            </a:r>
            <a:r>
              <a:rPr lang="en-GB" sz="4000" dirty="0"/>
              <a:t>ears and the belly.</a:t>
            </a:r>
          </a:p>
        </p:txBody>
      </p:sp>
      <p:pic>
        <p:nvPicPr>
          <p:cNvPr id="5" name="Picture 4" descr="A picture containing text, window&#10;&#10;Description automatically generated">
            <a:extLst>
              <a:ext uri="{FF2B5EF4-FFF2-40B4-BE49-F238E27FC236}">
                <a16:creationId xmlns:a16="http://schemas.microsoft.com/office/drawing/2014/main" id="{0A96D9B5-7064-44E2-8C0F-2EB687C75694}"/>
              </a:ext>
            </a:extLst>
          </p:cNvPr>
          <p:cNvPicPr>
            <a:picLocks noChangeAspect="1"/>
          </p:cNvPicPr>
          <p:nvPr/>
        </p:nvPicPr>
        <p:blipFill rotWithShape="1">
          <a:blip r:embed="rId2">
            <a:duotone>
              <a:prstClr val="black"/>
              <a:srgbClr val="FFDDDD">
                <a:tint val="45000"/>
                <a:satMod val="400000"/>
              </a:srgb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54068"/>
          <a:stretch/>
        </p:blipFill>
        <p:spPr>
          <a:xfrm rot="10800000">
            <a:off x="0" y="1"/>
            <a:ext cx="12192000" cy="662152"/>
          </a:xfrm>
          <a:prstGeom prst="rect">
            <a:avLst/>
          </a:prstGeom>
        </p:spPr>
      </p:pic>
      <p:pic>
        <p:nvPicPr>
          <p:cNvPr id="4" name="Picture 3">
            <a:extLst>
              <a:ext uri="{FF2B5EF4-FFF2-40B4-BE49-F238E27FC236}">
                <a16:creationId xmlns:a16="http://schemas.microsoft.com/office/drawing/2014/main" id="{BE0BB859-2A45-45DB-AE83-ADA23A9BBF62}"/>
              </a:ext>
            </a:extLst>
          </p:cNvPr>
          <p:cNvPicPr>
            <a:picLocks noChangeAspect="1"/>
          </p:cNvPicPr>
          <p:nvPr/>
        </p:nvPicPr>
        <p:blipFill>
          <a:blip r:embed="rId4"/>
          <a:stretch>
            <a:fillRect/>
          </a:stretch>
        </p:blipFill>
        <p:spPr>
          <a:xfrm>
            <a:off x="0" y="6302423"/>
            <a:ext cx="12192000" cy="664464"/>
          </a:xfrm>
          <a:prstGeom prst="rect">
            <a:avLst/>
          </a:prstGeom>
        </p:spPr>
      </p:pic>
    </p:spTree>
    <p:extLst>
      <p:ext uri="{BB962C8B-B14F-4D97-AF65-F5344CB8AC3E}">
        <p14:creationId xmlns:p14="http://schemas.microsoft.com/office/powerpoint/2010/main" val="148412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7000">
              <a:srgbClr val="E4EEF8"/>
            </a:gs>
            <a:gs pos="50000">
              <a:srgbClr val="E4EEF8"/>
            </a:gs>
            <a:gs pos="100000">
              <a:srgbClr val="FFDDDD"/>
            </a:gs>
            <a:gs pos="69000">
              <a:srgbClr val="FFF7F7"/>
            </a:gs>
          </a:gsLst>
          <a:lin ang="5400000" scaled="1"/>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79477870-C64A-4E35-8F2F-05B7114F3C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25A4F3-0728-4C1F-9172-C8F9FBB1E747}"/>
              </a:ext>
            </a:extLst>
          </p:cNvPr>
          <p:cNvSpPr txBox="1"/>
          <p:nvPr/>
        </p:nvSpPr>
        <p:spPr>
          <a:xfrm>
            <a:off x="1259735" y="777442"/>
            <a:ext cx="5224604" cy="153619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en-US" sz="4400" b="1" dirty="0" smtClean="0">
                <a:latin typeface="+mj-lt"/>
                <a:ea typeface="+mj-ea"/>
                <a:cs typeface="+mj-cs"/>
              </a:rPr>
              <a:t>Being </a:t>
            </a:r>
            <a:r>
              <a:rPr lang="en-US" sz="4400" b="1" dirty="0">
                <a:latin typeface="+mj-lt"/>
                <a:ea typeface="+mj-ea"/>
                <a:cs typeface="+mj-cs"/>
              </a:rPr>
              <a:t>m</a:t>
            </a:r>
            <a:r>
              <a:rPr lang="en-US" sz="4400" b="1" dirty="0" smtClean="0">
                <a:latin typeface="+mj-lt"/>
                <a:ea typeface="+mj-ea"/>
                <a:cs typeface="+mj-cs"/>
              </a:rPr>
              <a:t>odest in </a:t>
            </a:r>
            <a:r>
              <a:rPr lang="en-US" sz="4400" b="1" dirty="0">
                <a:latin typeface="+mj-lt"/>
                <a:ea typeface="+mj-ea"/>
                <a:cs typeface="+mj-cs"/>
              </a:rPr>
              <a:t>w</a:t>
            </a:r>
            <a:r>
              <a:rPr lang="en-US" sz="4400" b="1" dirty="0" smtClean="0">
                <a:latin typeface="+mj-lt"/>
                <a:ea typeface="+mj-ea"/>
                <a:cs typeface="+mj-cs"/>
              </a:rPr>
              <a:t>hat we watch </a:t>
            </a:r>
            <a:endParaRPr lang="en-US" sz="4400" b="1" dirty="0">
              <a:latin typeface="+mj-lt"/>
              <a:ea typeface="+mj-ea"/>
              <a:cs typeface="+mj-cs"/>
            </a:endParaRPr>
          </a:p>
        </p:txBody>
      </p:sp>
      <p:sp>
        <p:nvSpPr>
          <p:cNvPr id="36" name="Rectangle 35">
            <a:extLst>
              <a:ext uri="{FF2B5EF4-FFF2-40B4-BE49-F238E27FC236}">
                <a16:creationId xmlns:a16="http://schemas.microsoft.com/office/drawing/2014/main" id="{8AEA628B-C8FF-4D0B-B111-F101F580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2663BD0-064C-40FC-A331-F49FCA9536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4B647E4F-2883-4B14-88D9-9970B8793D2B}"/>
              </a:ext>
            </a:extLst>
          </p:cNvPr>
          <p:cNvSpPr txBox="1"/>
          <p:nvPr/>
        </p:nvSpPr>
        <p:spPr>
          <a:xfrm>
            <a:off x="596264" y="3091075"/>
            <a:ext cx="6551546" cy="3055372"/>
          </a:xfrm>
          <a:prstGeom prst="rect">
            <a:avLst/>
          </a:prstGeom>
        </p:spPr>
        <p:txBody>
          <a:bodyPr vert="horz" lIns="91440" tIns="45720" rIns="91440" bIns="45720" rtlCol="0">
            <a:normAutofit/>
          </a:bodyPr>
          <a:lstStyle/>
          <a:p>
            <a:pPr>
              <a:lnSpc>
                <a:spcPct val="90000"/>
              </a:lnSpc>
              <a:spcAft>
                <a:spcPts val="600"/>
              </a:spcAft>
            </a:pPr>
            <a:r>
              <a:rPr lang="en-US" sz="2800" dirty="0"/>
              <a:t>Television has become a part of our lives and through this medium we are also exposed to good and the bad. For example, inappropriate films, </a:t>
            </a:r>
            <a:r>
              <a:rPr lang="en-US" sz="2800" dirty="0" err="1"/>
              <a:t>programmes</a:t>
            </a:r>
            <a:r>
              <a:rPr lang="en-US" sz="2800" dirty="0"/>
              <a:t> containing bad language etc. If we expose our eyes and ears to such things, it will have an affect on our behaviour.</a:t>
            </a:r>
          </a:p>
        </p:txBody>
      </p:sp>
      <p:pic>
        <p:nvPicPr>
          <p:cNvPr id="22" name="Picture 21">
            <a:extLst>
              <a:ext uri="{FF2B5EF4-FFF2-40B4-BE49-F238E27FC236}">
                <a16:creationId xmlns:a16="http://schemas.microsoft.com/office/drawing/2014/main" id="{88FFC1C7-4D50-4309-B832-49C92E7175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2" b="89681" l="26144" r="67157">
                        <a14:foregroundMark x1="26144" y1="59705" x2="26307" y2="60197"/>
                        <a14:foregroundMark x1="28105" y1="81327" x2="28105" y2="81327"/>
                        <a14:foregroundMark x1="61601" y1="81327" x2="61601" y2="81327"/>
                        <a14:foregroundMark x1="67157" y1="79115" x2="66830" y2="78870"/>
                        <a14:foregroundMark x1="53595" y1="40049" x2="53595" y2="40049"/>
                        <a14:foregroundMark x1="60621" y1="41032" x2="60621" y2="41032"/>
                      </a14:backgroundRemoval>
                    </a14:imgEffect>
                  </a14:imgLayer>
                </a14:imgProps>
              </a:ext>
            </a:extLst>
          </a:blip>
          <a:srcRect l="23108" r="33179"/>
          <a:stretch/>
        </p:blipFill>
        <p:spPr>
          <a:xfrm>
            <a:off x="7084173" y="414948"/>
            <a:ext cx="4507993" cy="6315462"/>
          </a:xfrm>
          <a:prstGeom prst="rect">
            <a:avLst/>
          </a:prstGeom>
        </p:spPr>
      </p:pic>
    </p:spTree>
    <p:extLst>
      <p:ext uri="{BB962C8B-B14F-4D97-AF65-F5344CB8AC3E}">
        <p14:creationId xmlns:p14="http://schemas.microsoft.com/office/powerpoint/2010/main" val="399521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FFF7F7"/>
            </a:gs>
            <a:gs pos="87500">
              <a:srgbClr val="FFDDDD"/>
            </a:gs>
            <a:gs pos="75000">
              <a:srgbClr val="FFF7F7"/>
            </a:gs>
            <a:gs pos="50000">
              <a:srgbClr val="E4EEF8"/>
            </a:gs>
            <a:gs pos="0">
              <a:srgbClr val="E4EEF8"/>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ADDDC-482E-4C97-9F19-87CAA0170846}"/>
              </a:ext>
            </a:extLst>
          </p:cNvPr>
          <p:cNvSpPr txBox="1"/>
          <p:nvPr/>
        </p:nvSpPr>
        <p:spPr>
          <a:xfrm>
            <a:off x="1450424" y="1920661"/>
            <a:ext cx="9291145" cy="4124206"/>
          </a:xfrm>
          <a:prstGeom prst="rect">
            <a:avLst/>
          </a:prstGeom>
          <a:noFill/>
        </p:spPr>
        <p:txBody>
          <a:bodyPr wrap="square">
            <a:spAutoFit/>
          </a:bodyPr>
          <a:lstStyle/>
          <a:p>
            <a:pPr algn="ctr"/>
            <a:r>
              <a:rPr lang="en-GB" sz="2400" dirty="0"/>
              <a:t> Insults, Sarcasm, Gossip, Arguments – Our tongue has a lot of power! It can either destroy a person or grant them</a:t>
            </a:r>
            <a:r>
              <a:rPr lang="en-GB" sz="2400" dirty="0">
                <a:solidFill>
                  <a:srgbClr val="FF0000"/>
                </a:solidFill>
              </a:rPr>
              <a:t> </a:t>
            </a:r>
            <a:r>
              <a:rPr lang="en-GB" sz="2400" dirty="0"/>
              <a:t>love and peace </a:t>
            </a:r>
            <a:r>
              <a:rPr lang="en-GB" sz="2400" i="1" dirty="0"/>
              <a:t>just </a:t>
            </a:r>
            <a:r>
              <a:rPr lang="en-GB" sz="2400" dirty="0"/>
              <a:t>by</a:t>
            </a:r>
            <a:r>
              <a:rPr lang="en-GB" sz="2400" i="1" dirty="0"/>
              <a:t> switchin</a:t>
            </a:r>
            <a:r>
              <a:rPr lang="en-GB" sz="2400" dirty="0"/>
              <a:t>g words.</a:t>
            </a:r>
          </a:p>
          <a:p>
            <a:pPr algn="ctr"/>
            <a:endParaRPr lang="en-GB" sz="2400" dirty="0"/>
          </a:p>
          <a:p>
            <a:pPr algn="ctr"/>
            <a:r>
              <a:rPr lang="en-GB" sz="2400" dirty="0"/>
              <a:t>The Holy </a:t>
            </a:r>
            <a:r>
              <a:rPr lang="en-GB" sz="2400" dirty="0" err="1"/>
              <a:t>Prophet</a:t>
            </a:r>
            <a:r>
              <a:rPr lang="en-GB" sz="2400" baseline="30000" dirty="0" err="1"/>
              <a:t>sa</a:t>
            </a:r>
            <a:r>
              <a:rPr lang="en-GB" sz="2400" baseline="30000" dirty="0"/>
              <a:t> </a:t>
            </a:r>
            <a:r>
              <a:rPr lang="en-GB" sz="2400" dirty="0" smtClean="0"/>
              <a:t>said:</a:t>
            </a:r>
            <a:endParaRPr lang="en-GB" sz="2400" baseline="30000" dirty="0"/>
          </a:p>
          <a:p>
            <a:pPr algn="ctr"/>
            <a:r>
              <a:rPr lang="en-GB" sz="2400" dirty="0"/>
              <a:t>“A word of goodness is an act of charity”</a:t>
            </a:r>
          </a:p>
          <a:p>
            <a:pPr algn="ctr"/>
            <a:r>
              <a:rPr lang="en-GB" sz="2800" dirty="0"/>
              <a:t> </a:t>
            </a:r>
            <a:r>
              <a:rPr lang="en-GB" dirty="0"/>
              <a:t>(Bukhari) </a:t>
            </a:r>
          </a:p>
          <a:p>
            <a:pPr algn="ctr"/>
            <a:endParaRPr lang="en-GB" sz="2400" dirty="0"/>
          </a:p>
          <a:p>
            <a:pPr algn="ctr"/>
            <a:r>
              <a:rPr lang="en-GB" sz="2400" dirty="0"/>
              <a:t>Think of words that create friendship and love</a:t>
            </a:r>
          </a:p>
          <a:p>
            <a:pPr algn="ctr"/>
            <a:r>
              <a:rPr lang="en-GB" sz="2400" dirty="0"/>
              <a:t> for people who might have been unkind to us.</a:t>
            </a:r>
          </a:p>
          <a:p>
            <a:endParaRPr lang="en-GB" dirty="0"/>
          </a:p>
        </p:txBody>
      </p:sp>
      <p:sp>
        <p:nvSpPr>
          <p:cNvPr id="5" name="TextBox 4">
            <a:extLst>
              <a:ext uri="{FF2B5EF4-FFF2-40B4-BE49-F238E27FC236}">
                <a16:creationId xmlns:a16="http://schemas.microsoft.com/office/drawing/2014/main" id="{F6E2DA01-B4A5-490D-9D53-5A2B6177981E}"/>
              </a:ext>
            </a:extLst>
          </p:cNvPr>
          <p:cNvSpPr txBox="1"/>
          <p:nvPr/>
        </p:nvSpPr>
        <p:spPr>
          <a:xfrm>
            <a:off x="3953148" y="609618"/>
            <a:ext cx="4285699" cy="7078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GB" sz="4000" b="1" dirty="0"/>
              <a:t>Modesty in Speech </a:t>
            </a:r>
          </a:p>
        </p:txBody>
      </p:sp>
      <p:pic>
        <p:nvPicPr>
          <p:cNvPr id="6" name="Picture 5">
            <a:extLst>
              <a:ext uri="{FF2B5EF4-FFF2-40B4-BE49-F238E27FC236}">
                <a16:creationId xmlns:a16="http://schemas.microsoft.com/office/drawing/2014/main" id="{9DE4952A-0978-4CE3-9BBB-B0C56E45F4F3}"/>
              </a:ext>
            </a:extLst>
          </p:cNvPr>
          <p:cNvPicPr>
            <a:picLocks noChangeAspect="1"/>
          </p:cNvPicPr>
          <p:nvPr/>
        </p:nvPicPr>
        <p:blipFill rotWithShape="1">
          <a:blip r:embed="rId2"/>
          <a:srcRect l="57606"/>
          <a:stretch/>
        </p:blipFill>
        <p:spPr>
          <a:xfrm>
            <a:off x="9687066" y="3773215"/>
            <a:ext cx="1457956" cy="250676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7EEDE01B-1B06-4C29-8670-577BB95CEF17}"/>
              </a:ext>
            </a:extLst>
          </p:cNvPr>
          <p:cNvPicPr>
            <a:picLocks noChangeAspect="1"/>
          </p:cNvPicPr>
          <p:nvPr/>
        </p:nvPicPr>
        <p:blipFill rotWithShape="1">
          <a:blip r:embed="rId3"/>
          <a:srcRect r="44084"/>
          <a:stretch/>
        </p:blipFill>
        <p:spPr>
          <a:xfrm>
            <a:off x="971363" y="3982764"/>
            <a:ext cx="1905738" cy="2297218"/>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63663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EEF8"/>
            </a:gs>
            <a:gs pos="0">
              <a:srgbClr val="FFDDDD"/>
            </a:gs>
            <a:gs pos="84000">
              <a:srgbClr val="FFF7F7"/>
            </a:gs>
            <a:gs pos="55000">
              <a:srgbClr val="E4EEF8"/>
            </a:gs>
            <a:gs pos="100000">
              <a:srgbClr val="E4EEF8"/>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ACBCB7-DFB7-4DAE-B5D3-9179C87AA3DD}"/>
              </a:ext>
            </a:extLst>
          </p:cNvPr>
          <p:cNvSpPr txBox="1"/>
          <p:nvPr/>
        </p:nvSpPr>
        <p:spPr>
          <a:xfrm>
            <a:off x="1438338" y="212840"/>
            <a:ext cx="4467484" cy="646331"/>
          </a:xfrm>
          <a:prstGeom prst="rect">
            <a:avLst/>
          </a:prstGeom>
          <a:no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dk1"/>
          </a:fontRef>
        </p:style>
        <p:txBody>
          <a:bodyPr wrap="square">
            <a:spAutoFit/>
          </a:bodyPr>
          <a:lstStyle/>
          <a:p>
            <a:r>
              <a:rPr lang="en-GB" sz="3600" b="1" dirty="0"/>
              <a:t>Modesty In Behaviour </a:t>
            </a:r>
          </a:p>
        </p:txBody>
      </p:sp>
      <p:sp>
        <p:nvSpPr>
          <p:cNvPr id="5" name="TextBox 4">
            <a:extLst>
              <a:ext uri="{FF2B5EF4-FFF2-40B4-BE49-F238E27FC236}">
                <a16:creationId xmlns:a16="http://schemas.microsoft.com/office/drawing/2014/main" id="{46335150-DA62-4480-9B51-09EA73F7BDB9}"/>
              </a:ext>
            </a:extLst>
          </p:cNvPr>
          <p:cNvSpPr txBox="1"/>
          <p:nvPr/>
        </p:nvSpPr>
        <p:spPr>
          <a:xfrm>
            <a:off x="342080" y="837435"/>
            <a:ext cx="6581392" cy="5960606"/>
          </a:xfrm>
          <a:prstGeom prst="rect">
            <a:avLst/>
          </a:prstGeom>
          <a:noFill/>
          <a:ln>
            <a:solidFill>
              <a:schemeClr val="tx1"/>
            </a:solidFill>
            <a:prstDash val="solid"/>
          </a:ln>
          <a:effectLst>
            <a:glow rad="63500">
              <a:srgbClr val="FFD5D5">
                <a:alpha val="40000"/>
              </a:srgbClr>
            </a:glow>
          </a:effectLst>
        </p:spPr>
        <p:txBody>
          <a:bodyPr wrap="square">
            <a:spAutoFit/>
          </a:bodyPr>
          <a:lstStyle/>
          <a:p>
            <a:r>
              <a:rPr lang="en-GB" sz="2400" dirty="0"/>
              <a:t>Courtesy and good behaviour are a very important part of the Islamic way of life. </a:t>
            </a:r>
          </a:p>
          <a:p>
            <a:endParaRPr lang="en-GB" sz="2400" dirty="0"/>
          </a:p>
          <a:p>
            <a:r>
              <a:rPr lang="en-GB" sz="2400" dirty="0"/>
              <a:t>The Holy Qur’an says:</a:t>
            </a:r>
          </a:p>
          <a:p>
            <a:r>
              <a:rPr lang="en-GB" sz="2400" dirty="0"/>
              <a:t>“Whatever good you do, Allah will recognize its value.” (2:198)</a:t>
            </a:r>
          </a:p>
          <a:p>
            <a:endParaRPr lang="en-GB" sz="2400" dirty="0"/>
          </a:p>
          <a:p>
            <a:r>
              <a:rPr lang="en-GB" sz="2400" dirty="0"/>
              <a:t>The essence of good conduct is in moderation, in balance, in boundaries, in patience and in forgiveness. </a:t>
            </a:r>
          </a:p>
          <a:p>
            <a:endParaRPr lang="en-GB" sz="2400" dirty="0"/>
          </a:p>
          <a:p>
            <a:r>
              <a:rPr lang="en-GB" sz="2400" dirty="0"/>
              <a:t>The Holy Prophet</a:t>
            </a:r>
            <a:r>
              <a:rPr lang="en-GB" sz="2400" baseline="30000" dirty="0"/>
              <a:t>sa  </a:t>
            </a:r>
            <a:r>
              <a:rPr lang="en-GB" sz="2400" dirty="0"/>
              <a:t>said, </a:t>
            </a:r>
          </a:p>
          <a:p>
            <a:r>
              <a:rPr lang="en-GB" sz="2400" dirty="0"/>
              <a:t>“Nothing is heavier in the scales (of Allah) than the</a:t>
            </a:r>
          </a:p>
          <a:p>
            <a:r>
              <a:rPr lang="en-GB" sz="2400" dirty="0"/>
              <a:t> excellence of conduct”</a:t>
            </a:r>
          </a:p>
          <a:p>
            <a:r>
              <a:rPr lang="en-GB" sz="2400" dirty="0"/>
              <a:t> </a:t>
            </a:r>
            <a:r>
              <a:rPr lang="en-GB" sz="1600" dirty="0"/>
              <a:t>(Abu-Dawood)</a:t>
            </a:r>
            <a:endParaRPr lang="en-GB" sz="1600" baseline="30000" dirty="0"/>
          </a:p>
          <a:p>
            <a:endParaRPr lang="en-GB" sz="3200" baseline="30000" dirty="0"/>
          </a:p>
        </p:txBody>
      </p:sp>
      <p:pic>
        <p:nvPicPr>
          <p:cNvPr id="4" name="Picture 3" descr="A picture containing vector graphics&#10;&#10;Description automatically generated">
            <a:extLst>
              <a:ext uri="{FF2B5EF4-FFF2-40B4-BE49-F238E27FC236}">
                <a16:creationId xmlns:a16="http://schemas.microsoft.com/office/drawing/2014/main" id="{7433F385-0D16-4994-9B7D-1DB601F8DC71}"/>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5103" b="89959" l="7333" r="91667">
                        <a14:foregroundMark x1="72111" y1="7654" x2="72111" y2="7654"/>
                        <a14:foregroundMark x1="59000" y1="5103" x2="59556" y2="5267"/>
                        <a14:foregroundMark x1="7444" y1="58930" x2="7444" y2="58930"/>
                        <a14:foregroundMark x1="91667" y1="76214" x2="91667" y2="76214"/>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127558" y="3312913"/>
            <a:ext cx="2308931" cy="3117056"/>
          </a:xfrm>
          <a:prstGeom prst="rect">
            <a:avLst/>
          </a:prstGeom>
        </p:spPr>
      </p:pic>
      <p:sp>
        <p:nvSpPr>
          <p:cNvPr id="6" name="Speech Bubble: Oval 5">
            <a:extLst>
              <a:ext uri="{FF2B5EF4-FFF2-40B4-BE49-F238E27FC236}">
                <a16:creationId xmlns:a16="http://schemas.microsoft.com/office/drawing/2014/main" id="{ABE9C2F4-FD57-4B9D-A7AD-4F4F321066F3}"/>
              </a:ext>
            </a:extLst>
          </p:cNvPr>
          <p:cNvSpPr/>
          <p:nvPr/>
        </p:nvSpPr>
        <p:spPr>
          <a:xfrm>
            <a:off x="9401175" y="2247900"/>
            <a:ext cx="2070629" cy="540544"/>
          </a:xfrm>
          <a:prstGeom prst="wedgeEllipseCallout">
            <a:avLst>
              <a:gd name="adj1" fmla="val -41848"/>
              <a:gd name="adj2" fmla="val 90996"/>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a:t>moderation</a:t>
            </a:r>
          </a:p>
        </p:txBody>
      </p:sp>
      <p:sp>
        <p:nvSpPr>
          <p:cNvPr id="7" name="Speech Bubble: Oval 6">
            <a:extLst>
              <a:ext uri="{FF2B5EF4-FFF2-40B4-BE49-F238E27FC236}">
                <a16:creationId xmlns:a16="http://schemas.microsoft.com/office/drawing/2014/main" id="{9BEBD823-B0A7-4303-8382-86B09D8D738D}"/>
              </a:ext>
            </a:extLst>
          </p:cNvPr>
          <p:cNvSpPr/>
          <p:nvPr/>
        </p:nvSpPr>
        <p:spPr>
          <a:xfrm>
            <a:off x="7274797" y="1841898"/>
            <a:ext cx="1781174" cy="676274"/>
          </a:xfrm>
          <a:prstGeom prst="wedgeEllipseCallout">
            <a:avLst>
              <a:gd name="adj1" fmla="val 50157"/>
              <a:gd name="adj2" fmla="val 15952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Balance &amp; boundaries</a:t>
            </a:r>
          </a:p>
        </p:txBody>
      </p:sp>
      <p:sp>
        <p:nvSpPr>
          <p:cNvPr id="8" name="Speech Bubble: Oval 7">
            <a:extLst>
              <a:ext uri="{FF2B5EF4-FFF2-40B4-BE49-F238E27FC236}">
                <a16:creationId xmlns:a16="http://schemas.microsoft.com/office/drawing/2014/main" id="{2DDD1090-4157-4C04-892C-248509057B43}"/>
              </a:ext>
            </a:extLst>
          </p:cNvPr>
          <p:cNvSpPr/>
          <p:nvPr/>
        </p:nvSpPr>
        <p:spPr>
          <a:xfrm>
            <a:off x="7229883" y="3467120"/>
            <a:ext cx="1583618" cy="540544"/>
          </a:xfrm>
          <a:prstGeom prst="wedgeEllipseCallout">
            <a:avLst>
              <a:gd name="adj1" fmla="val 38111"/>
              <a:gd name="adj2" fmla="val 10655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a:t>patience</a:t>
            </a:r>
          </a:p>
        </p:txBody>
      </p:sp>
      <p:sp>
        <p:nvSpPr>
          <p:cNvPr id="10" name="Speech Bubble: Oval 9">
            <a:extLst>
              <a:ext uri="{FF2B5EF4-FFF2-40B4-BE49-F238E27FC236}">
                <a16:creationId xmlns:a16="http://schemas.microsoft.com/office/drawing/2014/main" id="{85AAAC39-E022-42FF-825D-03159D4941C7}"/>
              </a:ext>
            </a:extLst>
          </p:cNvPr>
          <p:cNvSpPr/>
          <p:nvPr/>
        </p:nvSpPr>
        <p:spPr>
          <a:xfrm>
            <a:off x="10090504" y="3312913"/>
            <a:ext cx="1876425" cy="504825"/>
          </a:xfrm>
          <a:prstGeom prst="wedgeEllipseCallout">
            <a:avLst>
              <a:gd name="adj1" fmla="val -53525"/>
              <a:gd name="adj2" fmla="val 14929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a:t>forgiveness</a:t>
            </a:r>
          </a:p>
        </p:txBody>
      </p:sp>
    </p:spTree>
    <p:extLst>
      <p:ext uri="{BB962C8B-B14F-4D97-AF65-F5344CB8AC3E}">
        <p14:creationId xmlns:p14="http://schemas.microsoft.com/office/powerpoint/2010/main" val="2088610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6000">
              <a:schemeClr val="accent5">
                <a:lumMod val="5000"/>
                <a:lumOff val="95000"/>
              </a:schemeClr>
            </a:gs>
            <a:gs pos="0">
              <a:srgbClr val="FFF7F7"/>
            </a:gs>
            <a:gs pos="96750">
              <a:srgbClr val="FFD5D5"/>
            </a:gs>
            <a:gs pos="0">
              <a:srgbClr val="E3EEF8"/>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72FCD3-4CBC-4822-87B4-6141B85687D7}"/>
              </a:ext>
            </a:extLst>
          </p:cNvPr>
          <p:cNvPicPr>
            <a:picLocks noChangeAspect="1"/>
          </p:cNvPicPr>
          <p:nvPr/>
        </p:nvPicPr>
        <p:blipFill rotWithShape="1">
          <a:blip r:embed="rId2"/>
          <a:srcRect r="46578"/>
          <a:stretch/>
        </p:blipFill>
        <p:spPr>
          <a:xfrm>
            <a:off x="9666572" y="4812222"/>
            <a:ext cx="1977157" cy="2045778"/>
          </a:xfrm>
          <a:prstGeom prst="rect">
            <a:avLst/>
          </a:prstGeom>
        </p:spPr>
      </p:pic>
      <p:sp>
        <p:nvSpPr>
          <p:cNvPr id="2" name="TextBox 1">
            <a:extLst>
              <a:ext uri="{FF2B5EF4-FFF2-40B4-BE49-F238E27FC236}">
                <a16:creationId xmlns:a16="http://schemas.microsoft.com/office/drawing/2014/main" id="{7776A1D5-424A-4DE1-A8AF-C9DC60E90000}"/>
              </a:ext>
            </a:extLst>
          </p:cNvPr>
          <p:cNvSpPr txBox="1"/>
          <p:nvPr/>
        </p:nvSpPr>
        <p:spPr>
          <a:xfrm>
            <a:off x="4123494" y="968572"/>
            <a:ext cx="3945012" cy="584775"/>
          </a:xfrm>
          <a:prstGeom prst="rect">
            <a:avLst/>
          </a:prstGeom>
          <a:gradFill>
            <a:gsLst>
              <a:gs pos="87000">
                <a:schemeClr val="accent5">
                  <a:lumMod val="5000"/>
                  <a:lumOff val="95000"/>
                </a:schemeClr>
              </a:gs>
              <a:gs pos="0">
                <a:srgbClr val="FFF7F7"/>
              </a:gs>
              <a:gs pos="100000">
                <a:schemeClr val="accent5">
                  <a:lumMod val="30000"/>
                  <a:lumOff val="70000"/>
                </a:schemeClr>
              </a:gs>
            </a:gsLst>
            <a:lin ang="5400000" scaled="1"/>
          </a:gradFill>
        </p:spPr>
        <p:txBody>
          <a:bodyPr wrap="square" rtlCol="0">
            <a:spAutoFit/>
          </a:bodyPr>
          <a:lstStyle/>
          <a:p>
            <a:r>
              <a:rPr lang="en-GB" sz="3200" b="1" dirty="0"/>
              <a:t>Modesty in Friendship </a:t>
            </a:r>
          </a:p>
        </p:txBody>
      </p:sp>
      <p:sp>
        <p:nvSpPr>
          <p:cNvPr id="4" name="TextBox 3">
            <a:extLst>
              <a:ext uri="{FF2B5EF4-FFF2-40B4-BE49-F238E27FC236}">
                <a16:creationId xmlns:a16="http://schemas.microsoft.com/office/drawing/2014/main" id="{448075AF-D80C-45C4-8AC4-3FB068014BA9}"/>
              </a:ext>
            </a:extLst>
          </p:cNvPr>
          <p:cNvSpPr txBox="1"/>
          <p:nvPr/>
        </p:nvSpPr>
        <p:spPr>
          <a:xfrm>
            <a:off x="1962150" y="2026831"/>
            <a:ext cx="8267699" cy="3108543"/>
          </a:xfrm>
          <a:prstGeom prst="rect">
            <a:avLst/>
          </a:prstGeom>
          <a:noFill/>
        </p:spPr>
        <p:txBody>
          <a:bodyPr wrap="square">
            <a:spAutoFit/>
          </a:bodyPr>
          <a:lstStyle/>
          <a:p>
            <a:pPr algn="ctr"/>
            <a:r>
              <a:rPr lang="en-GB" sz="2800" dirty="0"/>
              <a:t>Hazrat Khalifatul Masih V (aba) </a:t>
            </a:r>
            <a:r>
              <a:rPr lang="en-GB" sz="2800" dirty="0" smtClean="0"/>
              <a:t>said:</a:t>
            </a:r>
            <a:endParaRPr lang="en-GB" sz="2800" dirty="0"/>
          </a:p>
          <a:p>
            <a:pPr algn="ctr"/>
            <a:endParaRPr lang="en-GB" sz="2800" dirty="0"/>
          </a:p>
          <a:p>
            <a:pPr algn="ctr"/>
            <a:r>
              <a:rPr lang="en-GB" sz="2800" dirty="0"/>
              <a:t>In your friendships you should be mindful to not befriend people who take you away from your religion, instead you should befriend those who are decent and sincere rather than those who are immodest and shameless.</a:t>
            </a:r>
          </a:p>
        </p:txBody>
      </p:sp>
      <p:sp>
        <p:nvSpPr>
          <p:cNvPr id="6" name="TextBox 5">
            <a:extLst>
              <a:ext uri="{FF2B5EF4-FFF2-40B4-BE49-F238E27FC236}">
                <a16:creationId xmlns:a16="http://schemas.microsoft.com/office/drawing/2014/main" id="{0D09452B-3F94-4ED5-968B-1A02F6E89241}"/>
              </a:ext>
            </a:extLst>
          </p:cNvPr>
          <p:cNvSpPr txBox="1"/>
          <p:nvPr/>
        </p:nvSpPr>
        <p:spPr>
          <a:xfrm>
            <a:off x="4031455" y="5361605"/>
            <a:ext cx="4738687" cy="338554"/>
          </a:xfrm>
          <a:prstGeom prst="rect">
            <a:avLst/>
          </a:prstGeom>
          <a:noFill/>
        </p:spPr>
        <p:txBody>
          <a:bodyPr wrap="square">
            <a:spAutoFit/>
          </a:bodyPr>
          <a:lstStyle/>
          <a:p>
            <a:r>
              <a:rPr lang="en-GB" sz="1600" b="1" dirty="0"/>
              <a:t>(Address at Waqf-e-Nau Ijtema 28</a:t>
            </a:r>
            <a:r>
              <a:rPr lang="en-GB" sz="1600" b="1" baseline="30000" dirty="0"/>
              <a:t>th</a:t>
            </a:r>
            <a:r>
              <a:rPr lang="en-GB" sz="1600" b="1" dirty="0"/>
              <a:t> Feb 2015</a:t>
            </a:r>
            <a:r>
              <a:rPr lang="en-GB" sz="1600" dirty="0"/>
              <a:t>)</a:t>
            </a:r>
          </a:p>
        </p:txBody>
      </p:sp>
      <p:pic>
        <p:nvPicPr>
          <p:cNvPr id="12" name="Picture 11">
            <a:extLst>
              <a:ext uri="{FF2B5EF4-FFF2-40B4-BE49-F238E27FC236}">
                <a16:creationId xmlns:a16="http://schemas.microsoft.com/office/drawing/2014/main" id="{70E1C8AC-660E-4F04-8D17-377B3A9E6FB2}"/>
              </a:ext>
            </a:extLst>
          </p:cNvPr>
          <p:cNvPicPr>
            <a:picLocks noChangeAspect="1"/>
          </p:cNvPicPr>
          <p:nvPr/>
        </p:nvPicPr>
        <p:blipFill>
          <a:blip r:embed="rId3">
            <a:duotone>
              <a:prstClr val="black"/>
              <a:srgbClr val="FFD5D5">
                <a:tint val="45000"/>
                <a:satMod val="400000"/>
              </a:srgbClr>
            </a:duotone>
          </a:blip>
          <a:stretch>
            <a:fillRect/>
          </a:stretch>
        </p:blipFill>
        <p:spPr>
          <a:xfrm rot="5400000">
            <a:off x="-312431" y="-217611"/>
            <a:ext cx="5105732" cy="5105732"/>
          </a:xfrm>
          <a:prstGeom prst="rect">
            <a:avLst/>
          </a:prstGeom>
        </p:spPr>
      </p:pic>
    </p:spTree>
    <p:extLst>
      <p:ext uri="{BB962C8B-B14F-4D97-AF65-F5344CB8AC3E}">
        <p14:creationId xmlns:p14="http://schemas.microsoft.com/office/powerpoint/2010/main" val="294092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Rectangle 20">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1D50FD0-CB39-4396-8A86-161AB14377EF}"/>
              </a:ext>
            </a:extLst>
          </p:cNvPr>
          <p:cNvSpPr txBox="1"/>
          <p:nvPr/>
        </p:nvSpPr>
        <p:spPr>
          <a:xfrm>
            <a:off x="3085364" y="133714"/>
            <a:ext cx="4785907"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Modesty on Social Media </a:t>
            </a:r>
          </a:p>
        </p:txBody>
      </p:sp>
      <p:sp>
        <p:nvSpPr>
          <p:cNvPr id="4" name="TextBox 3">
            <a:extLst>
              <a:ext uri="{FF2B5EF4-FFF2-40B4-BE49-F238E27FC236}">
                <a16:creationId xmlns:a16="http://schemas.microsoft.com/office/drawing/2014/main" id="{FE5E801B-33BE-4D1B-95A0-F515F7A65DA7}"/>
              </a:ext>
            </a:extLst>
          </p:cNvPr>
          <p:cNvSpPr txBox="1"/>
          <p:nvPr/>
        </p:nvSpPr>
        <p:spPr>
          <a:xfrm>
            <a:off x="1666529" y="704965"/>
            <a:ext cx="8273818" cy="5999543"/>
          </a:xfrm>
          <a:prstGeom prst="rect">
            <a:avLst/>
          </a:prstGeom>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3800" dirty="0"/>
              <a:t>Huzur-e-Anwar has repeatedly drawn attention to using innovation in communication to strengthen our relationship with religion so that we may gain benefit from the educational and spiritual treasures. These worldly resources are bringing precious souls to the right path leading to Islam. In the current era, media has brought us closer to each other not just within a country but around the world.</a:t>
            </a:r>
            <a:endParaRPr lang="en-US" sz="3800" dirty="0">
              <a:solidFill>
                <a:srgbClr val="FF0000"/>
              </a:solidFill>
            </a:endParaRPr>
          </a:p>
          <a:p>
            <a:pPr>
              <a:lnSpc>
                <a:spcPct val="90000"/>
              </a:lnSpc>
              <a:spcAft>
                <a:spcPts val="600"/>
              </a:spcAft>
            </a:pPr>
            <a:endParaRPr lang="en-US" sz="3800" dirty="0"/>
          </a:p>
          <a:p>
            <a:pPr>
              <a:lnSpc>
                <a:spcPct val="90000"/>
              </a:lnSpc>
              <a:spcAft>
                <a:spcPts val="600"/>
              </a:spcAft>
            </a:pPr>
            <a:r>
              <a:rPr lang="en-US" sz="3800" dirty="0"/>
              <a:t>Simultaneously, </a:t>
            </a:r>
            <a:r>
              <a:rPr lang="en-US" sz="3800" dirty="0" smtClean="0"/>
              <a:t>irresponsible </a:t>
            </a:r>
            <a:r>
              <a:rPr lang="en-US" sz="3800" dirty="0"/>
              <a:t>use of the latest inventions and modes of communications has resulted in extreme moral corruption in every society in this world. Sadly, the misuse of the Internet and Social Media is becoming increasingly common, and this includes inappropriate chatting between boys and girls online, posting pictures, watch indecent and immoral films.</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600" dirty="0"/>
              <a:t>                    (</a:t>
            </a:r>
            <a:r>
              <a:rPr lang="en-US" sz="2600" b="1" dirty="0"/>
              <a:t>Social Media by </a:t>
            </a:r>
            <a:r>
              <a:rPr lang="en-US" sz="2600" b="1" dirty="0" err="1" smtClean="0"/>
              <a:t>Hazrat</a:t>
            </a:r>
            <a:r>
              <a:rPr lang="en-US" sz="2600" b="1" dirty="0" smtClean="0"/>
              <a:t> </a:t>
            </a:r>
            <a:r>
              <a:rPr lang="en-US" sz="2600" b="1" dirty="0"/>
              <a:t>Mirza </a:t>
            </a:r>
            <a:r>
              <a:rPr lang="en-US" sz="2600" b="1" dirty="0" err="1"/>
              <a:t>Masroor</a:t>
            </a:r>
            <a:r>
              <a:rPr lang="en-US" sz="2600" b="1" dirty="0"/>
              <a:t> Ahmad </a:t>
            </a:r>
            <a:r>
              <a:rPr lang="en-US" sz="1700" b="1" dirty="0"/>
              <a:t>(aba</a:t>
            </a:r>
            <a:r>
              <a:rPr lang="en-US" sz="1700" b="1" dirty="0" smtClean="0"/>
              <a:t>)</a:t>
            </a:r>
            <a:r>
              <a:rPr lang="en-US" sz="2600" b="1" dirty="0" smtClean="0"/>
              <a:t>) </a:t>
            </a:r>
            <a:endParaRPr lang="en-US" sz="2600" b="1" dirty="0"/>
          </a:p>
        </p:txBody>
      </p:sp>
      <p:sp>
        <p:nvSpPr>
          <p:cNvPr id="41" name="Isosceles Triangle 22">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4">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39528C-A4AD-4020-A062-51EB3A032580}"/>
              </a:ext>
            </a:extLst>
          </p:cNvPr>
          <p:cNvPicPr>
            <a:picLocks noChangeAspect="1"/>
          </p:cNvPicPr>
          <p:nvPr/>
        </p:nvPicPr>
        <p:blipFill rotWithShape="1">
          <a:blip r:embed="rId2"/>
          <a:srcRect r="6094" b="2"/>
          <a:stretch/>
        </p:blipFill>
        <p:spPr>
          <a:xfrm>
            <a:off x="9663412" y="4601497"/>
            <a:ext cx="2225715" cy="2122789"/>
          </a:xfrm>
          <a:prstGeom prst="rect">
            <a:avLst/>
          </a:prstGeom>
        </p:spPr>
      </p:pic>
      <p:grpSp>
        <p:nvGrpSpPr>
          <p:cNvPr id="43" name="Group 26">
            <a:extLst>
              <a:ext uri="{FF2B5EF4-FFF2-40B4-BE49-F238E27FC236}">
                <a16:creationId xmlns:a16="http://schemas.microsoft.com/office/drawing/2014/main" id="{912209CB-3E4C-43AE-B507-08269FAE89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44" name="Isosceles Triangle 27">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8">
              <a:extLst>
                <a:ext uri="{FF2B5EF4-FFF2-40B4-BE49-F238E27FC236}">
                  <a16:creationId xmlns:a16="http://schemas.microsoft.com/office/drawing/2014/main" id="{7BCB7912-FEA6-4C89-8E9B-D95EF15647E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4099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E4EEF8"/>
            </a:gs>
            <a:gs pos="74000">
              <a:srgbClr val="FFDDDD"/>
            </a:gs>
            <a:gs pos="83000">
              <a:srgbClr val="E4EEF8"/>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EDEBFD-75CA-494A-B6AC-79DBA66C27F7}"/>
              </a:ext>
            </a:extLst>
          </p:cNvPr>
          <p:cNvSpPr txBox="1"/>
          <p:nvPr/>
        </p:nvSpPr>
        <p:spPr>
          <a:xfrm>
            <a:off x="1210279" y="1447584"/>
            <a:ext cx="5726548" cy="3889177"/>
          </a:xfrm>
          <a:prstGeom prst="rect">
            <a:avLst/>
          </a:prstGeom>
        </p:spPr>
        <p:txBody>
          <a:bodyPr vert="horz" lIns="91440" tIns="45720" rIns="91440" bIns="45720" rtlCol="0">
            <a:normAutofit/>
          </a:bodyPr>
          <a:lstStyle/>
          <a:p>
            <a:pPr>
              <a:lnSpc>
                <a:spcPct val="90000"/>
              </a:lnSpc>
              <a:spcAft>
                <a:spcPts val="600"/>
              </a:spcAft>
            </a:pPr>
            <a:r>
              <a:rPr lang="en-US" sz="2000" dirty="0"/>
              <a:t>“</a:t>
            </a:r>
            <a:r>
              <a:rPr lang="en-US" sz="2800" dirty="0"/>
              <a:t>As I had mentioned earlier, the latest inventions such as TV and Internet have redefined the historically established standards of modesty. Even after showing blatant immodesty, they say it is not so. The standard of modesty of an Ahmadi is not how it is shown on TV and the internet. This is not modesty”</a:t>
            </a:r>
            <a:endParaRPr lang="en-US" sz="2000" dirty="0"/>
          </a:p>
        </p:txBody>
      </p:sp>
      <p:pic>
        <p:nvPicPr>
          <p:cNvPr id="8" name="Picture 7">
            <a:extLst>
              <a:ext uri="{FF2B5EF4-FFF2-40B4-BE49-F238E27FC236}">
                <a16:creationId xmlns:a16="http://schemas.microsoft.com/office/drawing/2014/main" id="{17935298-52EF-4C0A-8763-ABB585D73F9A}"/>
              </a:ext>
            </a:extLst>
          </p:cNvPr>
          <p:cNvPicPr>
            <a:picLocks noChangeAspect="1"/>
          </p:cNvPicPr>
          <p:nvPr/>
        </p:nvPicPr>
        <p:blipFill rotWithShape="1">
          <a:blip r:embed="rId2"/>
          <a:srcRect b="29267"/>
          <a:stretch/>
        </p:blipFill>
        <p:spPr>
          <a:xfrm>
            <a:off x="6654393" y="1074893"/>
            <a:ext cx="5122800" cy="589189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B15CDBFA-E1B6-4727-BADB-4F97B81CB39A}"/>
              </a:ext>
            </a:extLst>
          </p:cNvPr>
          <p:cNvSpPr txBox="1"/>
          <p:nvPr/>
        </p:nvSpPr>
        <p:spPr>
          <a:xfrm>
            <a:off x="3469759" y="5730957"/>
            <a:ext cx="6096000" cy="369332"/>
          </a:xfrm>
          <a:prstGeom prst="rect">
            <a:avLst/>
          </a:prstGeom>
          <a:noFill/>
        </p:spPr>
        <p:txBody>
          <a:bodyPr wrap="square">
            <a:spAutoFit/>
          </a:bodyPr>
          <a:lstStyle/>
          <a:p>
            <a:r>
              <a:rPr lang="en-GB" dirty="0" smtClean="0"/>
              <a:t>(</a:t>
            </a:r>
            <a:r>
              <a:rPr lang="en-GB" sz="1600" b="1" dirty="0" smtClean="0"/>
              <a:t>Social </a:t>
            </a:r>
            <a:r>
              <a:rPr lang="en-GB" sz="1600" b="1" dirty="0"/>
              <a:t>Media by </a:t>
            </a:r>
            <a:r>
              <a:rPr lang="en-GB" sz="1600" b="1" dirty="0" err="1" smtClean="0"/>
              <a:t>Hazrat</a:t>
            </a:r>
            <a:r>
              <a:rPr lang="en-GB" sz="1600" b="1" dirty="0" smtClean="0"/>
              <a:t> </a:t>
            </a:r>
            <a:r>
              <a:rPr lang="en-GB" sz="1600" b="1" dirty="0"/>
              <a:t>Mirza </a:t>
            </a:r>
            <a:r>
              <a:rPr lang="en-GB" sz="1600" b="1" dirty="0" err="1"/>
              <a:t>Masroor</a:t>
            </a:r>
            <a:r>
              <a:rPr lang="en-GB" sz="1600" b="1" dirty="0"/>
              <a:t> Ahmad </a:t>
            </a:r>
            <a:r>
              <a:rPr lang="en-GB" dirty="0" smtClean="0"/>
              <a:t>(</a:t>
            </a:r>
            <a:r>
              <a:rPr lang="en-GB" sz="1400" dirty="0" smtClean="0"/>
              <a:t>aba</a:t>
            </a:r>
            <a:r>
              <a:rPr lang="en-GB" dirty="0" smtClean="0"/>
              <a:t>)) </a:t>
            </a:r>
            <a:endParaRPr lang="en-GB" dirty="0"/>
          </a:p>
        </p:txBody>
      </p:sp>
      <p:sp>
        <p:nvSpPr>
          <p:cNvPr id="10" name="TextBox 9">
            <a:extLst>
              <a:ext uri="{FF2B5EF4-FFF2-40B4-BE49-F238E27FC236}">
                <a16:creationId xmlns:a16="http://schemas.microsoft.com/office/drawing/2014/main" id="{ACC26623-3974-4F5A-B6A7-02758A33D3DC}"/>
              </a:ext>
            </a:extLst>
          </p:cNvPr>
          <p:cNvSpPr txBox="1"/>
          <p:nvPr/>
        </p:nvSpPr>
        <p:spPr>
          <a:xfrm>
            <a:off x="1210279" y="815575"/>
            <a:ext cx="6096000" cy="523220"/>
          </a:xfrm>
          <a:prstGeom prst="rect">
            <a:avLst/>
          </a:prstGeom>
          <a:noFill/>
        </p:spPr>
        <p:txBody>
          <a:bodyPr wrap="square">
            <a:spAutoFit/>
          </a:bodyPr>
          <a:lstStyle/>
          <a:p>
            <a:r>
              <a:rPr lang="en-GB" sz="2800" b="1" dirty="0"/>
              <a:t>Hazrat Khalifatul Masih V (aba) said,</a:t>
            </a:r>
          </a:p>
        </p:txBody>
      </p:sp>
    </p:spTree>
    <p:extLst>
      <p:ext uri="{BB962C8B-B14F-4D97-AF65-F5344CB8AC3E}">
        <p14:creationId xmlns:p14="http://schemas.microsoft.com/office/powerpoint/2010/main" val="334437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EEF8"/>
            </a:gs>
            <a:gs pos="74000">
              <a:srgbClr val="FFF7F7"/>
            </a:gs>
            <a:gs pos="83000">
              <a:srgbClr val="FFDDDD"/>
            </a:gs>
            <a:gs pos="100000">
              <a:srgbClr val="FFF7F7"/>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B6198-0F47-4A0E-BDB3-0FDC41E6E0C6}"/>
              </a:ext>
            </a:extLst>
          </p:cNvPr>
          <p:cNvSpPr txBox="1"/>
          <p:nvPr/>
        </p:nvSpPr>
        <p:spPr>
          <a:xfrm>
            <a:off x="2249213" y="688382"/>
            <a:ext cx="7020911" cy="5509200"/>
          </a:xfrm>
          <a:prstGeom prst="rect">
            <a:avLst/>
          </a:prstGeom>
          <a:gradFill>
            <a:gsLst>
              <a:gs pos="0">
                <a:srgbClr val="E4EEF8"/>
              </a:gs>
              <a:gs pos="74000">
                <a:srgbClr val="FFF7F7"/>
              </a:gs>
              <a:gs pos="83000">
                <a:srgbClr val="FFDDDD"/>
              </a:gs>
              <a:gs pos="100000">
                <a:srgbClr val="FFF7F7"/>
              </a:gs>
            </a:gsLst>
            <a:lin ang="5400000" scaled="1"/>
          </a:gra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GB" sz="3200" dirty="0"/>
              <a:t>In short, being modest is more than just the way you dress. Take some time to think about how you present yourself in real life and on social </a:t>
            </a:r>
            <a:r>
              <a:rPr lang="en-GB" sz="3200" dirty="0" smtClean="0"/>
              <a:t>media. </a:t>
            </a:r>
            <a:r>
              <a:rPr lang="en-GB" sz="3200" dirty="0"/>
              <a:t>H</a:t>
            </a:r>
            <a:r>
              <a:rPr lang="en-GB" sz="3200" dirty="0" smtClean="0"/>
              <a:t>ow </a:t>
            </a:r>
            <a:r>
              <a:rPr lang="en-GB" sz="3200" dirty="0"/>
              <a:t>you speak, the type of people you </a:t>
            </a:r>
            <a:r>
              <a:rPr lang="en-GB" sz="3200" dirty="0" smtClean="0"/>
              <a:t>befriend or </a:t>
            </a:r>
            <a:r>
              <a:rPr lang="en-GB" sz="3200" dirty="0"/>
              <a:t>hang out with, how you act in your </a:t>
            </a:r>
            <a:r>
              <a:rPr lang="en-GB" sz="3200" dirty="0" smtClean="0"/>
              <a:t>relationship </a:t>
            </a:r>
            <a:r>
              <a:rPr lang="en-GB" sz="3200" dirty="0"/>
              <a:t>at home or outside and on social media. </a:t>
            </a:r>
          </a:p>
          <a:p>
            <a:r>
              <a:rPr lang="en-GB" sz="3200" dirty="0"/>
              <a:t>Search yourself to see where you can improve </a:t>
            </a:r>
            <a:r>
              <a:rPr lang="en-GB" sz="3200" dirty="0" smtClean="0"/>
              <a:t>from any </a:t>
            </a:r>
            <a:r>
              <a:rPr lang="en-GB" sz="3200" dirty="0"/>
              <a:t>of these areas and write them down. </a:t>
            </a:r>
          </a:p>
        </p:txBody>
      </p:sp>
      <p:pic>
        <p:nvPicPr>
          <p:cNvPr id="6" name="Picture 5">
            <a:extLst>
              <a:ext uri="{FF2B5EF4-FFF2-40B4-BE49-F238E27FC236}">
                <a16:creationId xmlns:a16="http://schemas.microsoft.com/office/drawing/2014/main" id="{E85A011D-FCD3-48A8-8E06-C755576B65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52" b="95560" l="10000" r="90000">
                        <a14:foregroundMark x1="36778" y1="12966" x2="37111" y2="12966"/>
                        <a14:foregroundMark x1="39222" y1="3730" x2="39222" y2="3730"/>
                        <a14:foregroundMark x1="48444" y1="5329" x2="48444" y2="5329"/>
                        <a14:foregroundMark x1="68333" y1="78686" x2="68333" y2="78686"/>
                        <a14:foregroundMark x1="69111" y1="64121" x2="69111" y2="64121"/>
                        <a14:foregroundMark x1="65333" y1="55062" x2="65333" y2="55062"/>
                        <a14:foregroundMark x1="67667" y1="57904" x2="67667" y2="57904"/>
                        <a14:foregroundMark x1="73556" y1="65187" x2="73556" y2="65187"/>
                        <a14:foregroundMark x1="70889" y1="62522" x2="70889" y2="62522"/>
                        <a14:foregroundMark x1="68333" y1="85613" x2="68333" y2="85613"/>
                        <a14:foregroundMark x1="66667" y1="95560" x2="66667" y2="95560"/>
                      </a14:backgroundRemoval>
                    </a14:imgEffect>
                  </a14:imgLayer>
                </a14:imgProps>
              </a:ext>
            </a:extLst>
          </a:blip>
          <a:stretch>
            <a:fillRect/>
          </a:stretch>
        </p:blipFill>
        <p:spPr>
          <a:xfrm>
            <a:off x="7663263" y="3196761"/>
            <a:ext cx="5852780" cy="3661239"/>
          </a:xfrm>
          <a:prstGeom prst="rect">
            <a:avLst/>
          </a:prstGeom>
        </p:spPr>
      </p:pic>
    </p:spTree>
    <p:extLst>
      <p:ext uri="{BB962C8B-B14F-4D97-AF65-F5344CB8AC3E}">
        <p14:creationId xmlns:p14="http://schemas.microsoft.com/office/powerpoint/2010/main" val="3280062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rgbClr val="FFF7F7"/>
            </a:gs>
            <a:gs pos="83000">
              <a:srgbClr val="FFDDDD"/>
            </a:gs>
            <a:gs pos="100000">
              <a:srgbClr val="FFF7F7"/>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EDC1377-A91C-4FAE-85B8-E34448A3D7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0" b="92643" l="10000" r="90000">
                        <a14:foregroundMark x1="72935" y1="89640" x2="72935" y2="89640"/>
                        <a14:foregroundMark x1="74457" y1="90240" x2="74457" y2="90240"/>
                        <a14:foregroundMark x1="76304" y1="92643" x2="76304" y2="92643"/>
                      </a14:backgroundRemoval>
                    </a14:imgEffect>
                  </a14:imgLayer>
                </a14:imgProps>
              </a:ext>
            </a:extLst>
          </a:blip>
          <a:srcRect l="23508" t="6170" r="19707" b="4997"/>
          <a:stretch/>
        </p:blipFill>
        <p:spPr>
          <a:xfrm flipH="1">
            <a:off x="10033224" y="4934940"/>
            <a:ext cx="1731612" cy="1479226"/>
          </a:xfrm>
          <a:prstGeom prst="rect">
            <a:avLst/>
          </a:prstGeom>
        </p:spPr>
      </p:pic>
      <p:sp>
        <p:nvSpPr>
          <p:cNvPr id="9" name="TextBox 8">
            <a:extLst>
              <a:ext uri="{FF2B5EF4-FFF2-40B4-BE49-F238E27FC236}">
                <a16:creationId xmlns:a16="http://schemas.microsoft.com/office/drawing/2014/main" id="{3AA20112-3914-4A85-9617-3473E214079B}"/>
              </a:ext>
            </a:extLst>
          </p:cNvPr>
          <p:cNvSpPr txBox="1"/>
          <p:nvPr/>
        </p:nvSpPr>
        <p:spPr>
          <a:xfrm>
            <a:off x="1489168" y="650495"/>
            <a:ext cx="9213663" cy="5293757"/>
          </a:xfrm>
          <a:prstGeom prst="rect">
            <a:avLst/>
          </a:prstGeom>
          <a:noFill/>
          <a:ln>
            <a:solidFill>
              <a:srgbClr val="7030A0"/>
            </a:solidFill>
          </a:ln>
          <a:effectLst>
            <a:glow rad="101600">
              <a:srgbClr val="FFCCCC">
                <a:alpha val="60000"/>
              </a:srgbClr>
            </a:glow>
          </a:effectLst>
          <a:scene3d>
            <a:camera prst="perspectiveFront"/>
            <a:lightRig rig="threePt" dir="t"/>
          </a:scene3d>
        </p:spPr>
        <p:txBody>
          <a:bodyPr wrap="square">
            <a:spAutoFit/>
          </a:bodyPr>
          <a:lstStyle/>
          <a:p>
            <a:r>
              <a:rPr lang="en-GB" sz="3200" dirty="0"/>
              <a:t>                         </a:t>
            </a:r>
          </a:p>
          <a:p>
            <a:pPr algn="ctr"/>
            <a:r>
              <a:rPr lang="en-GB" sz="3600" dirty="0">
                <a:latin typeface="Monotype Corsiva" panose="03010101010201010101" pitchFamily="66" charset="0"/>
              </a:rPr>
              <a:t>Is it possible to use Social Media with modesty? </a:t>
            </a:r>
          </a:p>
          <a:p>
            <a:pPr algn="ctr"/>
            <a:r>
              <a:rPr lang="en-GB" sz="3600" dirty="0">
                <a:latin typeface="Monotype Corsiva" panose="03010101010201010101" pitchFamily="66" charset="0"/>
              </a:rPr>
              <a:t>Tell us how?</a:t>
            </a:r>
          </a:p>
          <a:p>
            <a:pPr algn="ctr"/>
            <a:endParaRPr lang="en-GB" sz="3600" dirty="0">
              <a:latin typeface="Monotype Corsiva" panose="03010101010201010101" pitchFamily="66" charset="0"/>
            </a:endParaRPr>
          </a:p>
          <a:p>
            <a:pPr algn="ctr"/>
            <a:r>
              <a:rPr lang="en-GB" sz="3600" dirty="0">
                <a:latin typeface="Monotype Corsiva" panose="03010101010201010101" pitchFamily="66" charset="0"/>
              </a:rPr>
              <a:t>What advice would you give to the younger girls on how to use Social Media …</a:t>
            </a:r>
          </a:p>
          <a:p>
            <a:pPr algn="ctr"/>
            <a:endParaRPr lang="en-GB" sz="3600" dirty="0">
              <a:latin typeface="Monotype Corsiva" panose="03010101010201010101" pitchFamily="66" charset="0"/>
            </a:endParaRPr>
          </a:p>
          <a:p>
            <a:pPr algn="ctr"/>
            <a:r>
              <a:rPr lang="en-GB" sz="3600" dirty="0">
                <a:latin typeface="Monotype Corsiva" panose="03010101010201010101" pitchFamily="66" charset="0"/>
              </a:rPr>
              <a:t>Make a list of ten benefits related to using Social Media in a modest way. </a:t>
            </a:r>
          </a:p>
          <a:p>
            <a:endParaRPr lang="en-GB" dirty="0"/>
          </a:p>
        </p:txBody>
      </p:sp>
    </p:spTree>
    <p:extLst>
      <p:ext uri="{BB962C8B-B14F-4D97-AF65-F5344CB8AC3E}">
        <p14:creationId xmlns:p14="http://schemas.microsoft.com/office/powerpoint/2010/main" val="187823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rgbClr val="FFF7F7"/>
            </a:gs>
            <a:gs pos="83000">
              <a:srgbClr val="FFDDDD"/>
            </a:gs>
            <a:gs pos="100000">
              <a:srgbClr val="FFF7F7"/>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3967B1-9659-45C1-88F3-A76BC032C92E}"/>
              </a:ext>
            </a:extLst>
          </p:cNvPr>
          <p:cNvSpPr txBox="1"/>
          <p:nvPr/>
        </p:nvSpPr>
        <p:spPr>
          <a:xfrm>
            <a:off x="1432034" y="2330696"/>
            <a:ext cx="9327931" cy="830997"/>
          </a:xfrm>
          <a:prstGeom prst="rect">
            <a:avLst/>
          </a:prstGeom>
          <a:gradFill>
            <a:gsLst>
              <a:gs pos="0">
                <a:schemeClr val="accent5">
                  <a:lumMod val="20000"/>
                  <a:lumOff val="80000"/>
                </a:schemeClr>
              </a:gs>
              <a:gs pos="74000">
                <a:srgbClr val="FFF7F7"/>
              </a:gs>
              <a:gs pos="83000">
                <a:srgbClr val="FFDDDD"/>
              </a:gs>
              <a:gs pos="100000">
                <a:srgbClr val="FFF7F7"/>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4800" b="1" dirty="0"/>
              <a:t>Notes for Secretaries </a:t>
            </a:r>
          </a:p>
        </p:txBody>
      </p:sp>
    </p:spTree>
    <p:extLst>
      <p:ext uri="{BB962C8B-B14F-4D97-AF65-F5344CB8AC3E}">
        <p14:creationId xmlns:p14="http://schemas.microsoft.com/office/powerpoint/2010/main" val="284420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DDD"/>
            </a:gs>
            <a:gs pos="100000">
              <a:srgbClr val="E4EEF8"/>
            </a:gs>
          </a:gsLst>
          <a:lin ang="54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4142E0-F23C-459B-9E8B-8074E810DED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90" b="89202" l="7808" r="95796">
                        <a14:foregroundMark x1="90541" y1="60094" x2="90541" y2="60094"/>
                        <a14:foregroundMark x1="95796" y1="37559" x2="95796" y2="37559"/>
                        <a14:foregroundMark x1="92192" y1="18310" x2="92192" y2="18310"/>
                        <a14:foregroundMark x1="78378" y1="28169" x2="78378" y2="28169"/>
                        <a14:foregroundMark x1="82282" y1="27700" x2="82282" y2="27700"/>
                        <a14:foregroundMark x1="77778" y1="66667" x2="77778" y2="66667"/>
                        <a14:foregroundMark x1="66667" y1="12676" x2="66667" y2="12676"/>
                        <a14:foregroundMark x1="67568" y1="54460" x2="67568" y2="54460"/>
                        <a14:foregroundMark x1="57207" y1="53521" x2="57207" y2="53521"/>
                        <a14:foregroundMark x1="54204" y1="88732" x2="54204" y2="88732"/>
                        <a14:foregroundMark x1="47898" y1="48357" x2="47898" y2="48357"/>
                        <a14:foregroundMark x1="44895" y1="30516" x2="44895" y2="30516"/>
                        <a14:foregroundMark x1="34234" y1="40376" x2="34234" y2="40376"/>
                        <a14:foregroundMark x1="30931" y1="38498" x2="30931" y2="38498"/>
                        <a14:foregroundMark x1="30030" y1="16432" x2="30030" y2="16432"/>
                        <a14:foregroundMark x1="22823" y1="38967" x2="22823" y2="38967"/>
                        <a14:foregroundMark x1="21321" y1="28169" x2="21321" y2="28169"/>
                        <a14:foregroundMark x1="11261" y1="56338" x2="11261" y2="56338"/>
                        <a14:foregroundMark x1="8108" y1="34742" x2="8108" y2="34742"/>
                        <a14:foregroundMark x1="7808" y1="87793" x2="7808" y2="87793"/>
                        <a14:foregroundMark x1="27778" y1="87324" x2="27778" y2="87324"/>
                        <a14:foregroundMark x1="24474" y1="68075" x2="24474" y2="68075"/>
                        <a14:foregroundMark x1="27928" y1="71831" x2="27928" y2="71831"/>
                      </a14:backgroundRemoval>
                    </a14:imgEffect>
                  </a14:imgLayer>
                </a14:imgProps>
              </a:ext>
            </a:extLst>
          </a:blip>
          <a:stretch>
            <a:fillRect/>
          </a:stretch>
        </p:blipFill>
        <p:spPr>
          <a:xfrm>
            <a:off x="4055711" y="954213"/>
            <a:ext cx="4073778" cy="1302874"/>
          </a:xfrm>
          <a:prstGeom prst="rect">
            <a:avLst/>
          </a:prstGeom>
        </p:spPr>
      </p:pic>
      <p:pic>
        <p:nvPicPr>
          <p:cNvPr id="7" name="Picture 6">
            <a:extLst>
              <a:ext uri="{FF2B5EF4-FFF2-40B4-BE49-F238E27FC236}">
                <a16:creationId xmlns:a16="http://schemas.microsoft.com/office/drawing/2014/main" id="{AE416653-F15F-4621-B5FD-31C6105ABC33}"/>
              </a:ext>
            </a:extLst>
          </p:cNvPr>
          <p:cNvPicPr>
            <a:picLocks noChangeAspect="1"/>
          </p:cNvPicPr>
          <p:nvPr/>
        </p:nvPicPr>
        <p:blipFill>
          <a:blip r:embed="rId4"/>
          <a:stretch>
            <a:fillRect/>
          </a:stretch>
        </p:blipFill>
        <p:spPr>
          <a:xfrm>
            <a:off x="4946804" y="5461084"/>
            <a:ext cx="2298391" cy="499915"/>
          </a:xfrm>
          <a:prstGeom prst="rect">
            <a:avLst/>
          </a:prstGeom>
        </p:spPr>
      </p:pic>
      <p:pic>
        <p:nvPicPr>
          <p:cNvPr id="13" name="Picture 12">
            <a:extLst>
              <a:ext uri="{FF2B5EF4-FFF2-40B4-BE49-F238E27FC236}">
                <a16:creationId xmlns:a16="http://schemas.microsoft.com/office/drawing/2014/main" id="{8E1F1BFB-A6A8-465D-B63C-349374438C80}"/>
              </a:ext>
            </a:extLst>
          </p:cNvPr>
          <p:cNvPicPr>
            <a:picLocks noChangeAspect="1"/>
          </p:cNvPicPr>
          <p:nvPr/>
        </p:nvPicPr>
        <p:blipFill>
          <a:blip r:embed="rId5">
            <a:duotone>
              <a:prstClr val="black"/>
              <a:srgbClr val="FFD5D5">
                <a:tint val="45000"/>
                <a:satMod val="400000"/>
              </a:srgbClr>
            </a:duotone>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323163" y="2156779"/>
            <a:ext cx="5097944" cy="5097944"/>
          </a:xfrm>
          <a:prstGeom prst="rect">
            <a:avLst/>
          </a:prstGeom>
        </p:spPr>
      </p:pic>
      <p:pic>
        <p:nvPicPr>
          <p:cNvPr id="14" name="Picture 13">
            <a:extLst>
              <a:ext uri="{FF2B5EF4-FFF2-40B4-BE49-F238E27FC236}">
                <a16:creationId xmlns:a16="http://schemas.microsoft.com/office/drawing/2014/main" id="{A7157512-7C4B-4611-A158-A4DCFEF58A99}"/>
              </a:ext>
            </a:extLst>
          </p:cNvPr>
          <p:cNvPicPr>
            <a:picLocks noChangeAspect="1"/>
          </p:cNvPicPr>
          <p:nvPr/>
        </p:nvPicPr>
        <p:blipFill>
          <a:blip r:embed="rId7"/>
          <a:stretch>
            <a:fillRect/>
          </a:stretch>
        </p:blipFill>
        <p:spPr>
          <a:xfrm rot="10800000">
            <a:off x="7628130" y="-346293"/>
            <a:ext cx="4792441" cy="4792441"/>
          </a:xfrm>
          <a:prstGeom prst="rect">
            <a:avLst/>
          </a:prstGeom>
        </p:spPr>
      </p:pic>
      <p:pic>
        <p:nvPicPr>
          <p:cNvPr id="6" name="Picture 5">
            <a:extLst>
              <a:ext uri="{FF2B5EF4-FFF2-40B4-BE49-F238E27FC236}">
                <a16:creationId xmlns:a16="http://schemas.microsoft.com/office/drawing/2014/main" id="{5313D721-9196-4CB1-85F3-60ED66408820}"/>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8784" b="89865" l="4962" r="95611">
                        <a14:foregroundMark x1="11450" y1="57432" x2="11450" y2="57432"/>
                        <a14:foregroundMark x1="16603" y1="81081" x2="16603" y2="81081"/>
                        <a14:foregroundMark x1="8969" y1="56757" x2="8969" y2="56757"/>
                        <a14:foregroundMark x1="4962" y1="55405" x2="4962" y2="55405"/>
                        <a14:foregroundMark x1="53053" y1="43243" x2="53053" y2="43243"/>
                        <a14:foregroundMark x1="67176" y1="54730" x2="67176" y2="54730"/>
                        <a14:foregroundMark x1="65076" y1="41892" x2="65076" y2="41892"/>
                        <a14:foregroundMark x1="78244" y1="48649" x2="78244" y2="48649"/>
                        <a14:foregroundMark x1="87023" y1="42568" x2="87023" y2="42568"/>
                        <a14:foregroundMark x1="95611" y1="46622" x2="95611" y2="46622"/>
                        <a14:foregroundMark x1="83969" y1="44595" x2="83969" y2="44595"/>
                        <a14:foregroundMark x1="79580" y1="63514" x2="79580" y2="63514"/>
                        <a14:foregroundMark x1="88550" y1="71622" x2="88550" y2="71622"/>
                      </a14:backgroundRemoval>
                    </a14:imgEffect>
                  </a14:imgLayer>
                </a14:imgProps>
              </a:ext>
            </a:extLst>
          </a:blip>
          <a:stretch>
            <a:fillRect/>
          </a:stretch>
        </p:blipFill>
        <p:spPr>
          <a:xfrm>
            <a:off x="4545166" y="2676865"/>
            <a:ext cx="3082964" cy="870760"/>
          </a:xfrm>
          <a:prstGeom prst="rect">
            <a:avLst/>
          </a:prstGeom>
        </p:spPr>
      </p:pic>
      <p:pic>
        <p:nvPicPr>
          <p:cNvPr id="5" name="Picture 4">
            <a:extLst>
              <a:ext uri="{FF2B5EF4-FFF2-40B4-BE49-F238E27FC236}">
                <a16:creationId xmlns:a16="http://schemas.microsoft.com/office/drawing/2014/main" id="{97D816A2-6ED7-4E09-904B-9046F8355703}"/>
              </a:ext>
            </a:extLst>
          </p:cNvPr>
          <p:cNvPicPr>
            <a:picLocks noChangeAspect="1"/>
          </p:cNvPicPr>
          <p:nvPr/>
        </p:nvPicPr>
        <p:blipFill>
          <a:blip r:embed="rId10"/>
          <a:stretch>
            <a:fillRect/>
          </a:stretch>
        </p:blipFill>
        <p:spPr>
          <a:xfrm>
            <a:off x="2721699" y="3928018"/>
            <a:ext cx="6748602" cy="1168279"/>
          </a:xfrm>
          <a:prstGeom prst="rect">
            <a:avLst/>
          </a:prstGeom>
        </p:spPr>
      </p:pic>
    </p:spTree>
    <p:extLst>
      <p:ext uri="{BB962C8B-B14F-4D97-AF65-F5344CB8AC3E}">
        <p14:creationId xmlns:p14="http://schemas.microsoft.com/office/powerpoint/2010/main" val="2091019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rgbClr val="FFF7F7"/>
            </a:gs>
            <a:gs pos="83000">
              <a:srgbClr val="FFDDDD"/>
            </a:gs>
            <a:gs pos="100000">
              <a:srgbClr val="FFF7F7"/>
            </a:gs>
          </a:gsLst>
          <a:lin ang="27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D7F05-9AB5-4233-951A-78117FC971A4}"/>
              </a:ext>
            </a:extLst>
          </p:cNvPr>
          <p:cNvSpPr txBox="1"/>
          <p:nvPr/>
        </p:nvSpPr>
        <p:spPr>
          <a:xfrm>
            <a:off x="137886" y="66541"/>
            <a:ext cx="11887199" cy="11141512"/>
          </a:xfrm>
          <a:prstGeom prst="rect">
            <a:avLst/>
          </a:prstGeom>
          <a:gradFill flip="none" rotWithShape="1">
            <a:gsLst>
              <a:gs pos="0">
                <a:schemeClr val="accent5">
                  <a:lumMod val="20000"/>
                  <a:lumOff val="80000"/>
                </a:schemeClr>
              </a:gs>
              <a:gs pos="74000">
                <a:srgbClr val="FFF7F7"/>
              </a:gs>
              <a:gs pos="83000">
                <a:srgbClr val="FFDDDD"/>
              </a:gs>
              <a:gs pos="100000">
                <a:srgbClr val="FFF7F7"/>
              </a:gs>
            </a:gsLst>
            <a:lin ang="27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n-GB" b="1" dirty="0" smtClean="0"/>
              <a:t>Slide 3 note</a:t>
            </a:r>
          </a:p>
          <a:p>
            <a:r>
              <a:rPr lang="en-GB" dirty="0" smtClean="0"/>
              <a:t>To explain types of shyness. With Allah it’s not about </a:t>
            </a:r>
            <a:r>
              <a:rPr lang="en-GB" i="1" dirty="0" smtClean="0"/>
              <a:t>physical</a:t>
            </a:r>
            <a:r>
              <a:rPr lang="en-GB" dirty="0" smtClean="0"/>
              <a:t> shyness, it’s about feeling shy to turn someone away when they come to Him for help. The same principle applies to us. We should also not turn anyone away when they come to us for help.</a:t>
            </a:r>
          </a:p>
          <a:p>
            <a:endParaRPr lang="en-GB" dirty="0" smtClean="0"/>
          </a:p>
          <a:p>
            <a:r>
              <a:rPr lang="en-GB" b="1" dirty="0" smtClean="0"/>
              <a:t>Slide 7 note</a:t>
            </a:r>
          </a:p>
          <a:p>
            <a:r>
              <a:rPr lang="en-GB" sz="2000" dirty="0" smtClean="0"/>
              <a:t>Discuss in which ways does hijab give us dignity, independence and freedom</a:t>
            </a:r>
            <a:r>
              <a:rPr lang="en-GB" dirty="0" smtClean="0"/>
              <a:t>.</a:t>
            </a:r>
          </a:p>
          <a:p>
            <a:r>
              <a:rPr lang="en-GB" dirty="0" smtClean="0"/>
              <a:t> </a:t>
            </a:r>
            <a:endParaRPr lang="en-GB" b="1" dirty="0" smtClean="0"/>
          </a:p>
          <a:p>
            <a:r>
              <a:rPr lang="en-GB" b="1" dirty="0" smtClean="0"/>
              <a:t>Slide 8 note</a:t>
            </a:r>
          </a:p>
          <a:p>
            <a:r>
              <a:rPr lang="en-GB" sz="2000" dirty="0" smtClean="0"/>
              <a:t>Discuss all the underlined words.</a:t>
            </a:r>
          </a:p>
          <a:p>
            <a:endParaRPr lang="en-GB" sz="2000" dirty="0" smtClean="0"/>
          </a:p>
          <a:p>
            <a:r>
              <a:rPr lang="en-GB" b="1" dirty="0" smtClean="0"/>
              <a:t>Slide 10 note</a:t>
            </a:r>
          </a:p>
          <a:p>
            <a:r>
              <a:rPr lang="en-GB" dirty="0" smtClean="0"/>
              <a:t>Discuss: How head, eyes, ears, and belly is applicable here. Head: to keep pure thoughts, eyes: to see, view good things </a:t>
            </a:r>
            <a:r>
              <a:rPr lang="en-GB" dirty="0" err="1" smtClean="0"/>
              <a:t>e.g</a:t>
            </a:r>
            <a:r>
              <a:rPr lang="en-GB" dirty="0" smtClean="0"/>
              <a:t>: positives of social media, TV content </a:t>
            </a:r>
            <a:r>
              <a:rPr lang="en-GB" dirty="0" err="1" smtClean="0"/>
              <a:t>etc</a:t>
            </a:r>
            <a:r>
              <a:rPr lang="en-GB" dirty="0" smtClean="0"/>
              <a:t>, ears </a:t>
            </a:r>
            <a:r>
              <a:rPr lang="en-GB" dirty="0" err="1" smtClean="0"/>
              <a:t>eg</a:t>
            </a:r>
            <a:r>
              <a:rPr lang="en-GB" dirty="0" smtClean="0"/>
              <a:t>: to protect them from listening anything bad about someone or on social media </a:t>
            </a:r>
            <a:r>
              <a:rPr lang="en-GB" dirty="0" err="1" smtClean="0"/>
              <a:t>etc</a:t>
            </a:r>
            <a:r>
              <a:rPr lang="en-GB" dirty="0" smtClean="0"/>
              <a:t>, belly: to keep it healthy with good food as it affects our behaviour.</a:t>
            </a:r>
          </a:p>
          <a:p>
            <a:r>
              <a:rPr lang="en-GB" dirty="0" smtClean="0"/>
              <a:t>These discussions can also be carried out as individual topics in </a:t>
            </a:r>
            <a:r>
              <a:rPr lang="en-GB" dirty="0" err="1" smtClean="0"/>
              <a:t>Nasirat</a:t>
            </a:r>
            <a:r>
              <a:rPr lang="en-GB" dirty="0" smtClean="0"/>
              <a:t> classes.</a:t>
            </a:r>
          </a:p>
          <a:p>
            <a:endParaRPr lang="en-GB" dirty="0" smtClean="0"/>
          </a:p>
          <a:p>
            <a:r>
              <a:rPr lang="en-GB" b="1" dirty="0" smtClean="0"/>
              <a:t>Slide 11 note</a:t>
            </a:r>
          </a:p>
          <a:p>
            <a:r>
              <a:rPr lang="en-GB" dirty="0" smtClean="0"/>
              <a:t>Discuss their choice of programmes in what they like to watch. How their choices might affect them, some being positive/ negative</a:t>
            </a:r>
          </a:p>
          <a:p>
            <a:endParaRPr lang="en-GB" b="1" dirty="0" smtClean="0"/>
          </a:p>
          <a:p>
            <a:r>
              <a:rPr lang="en-GB" b="1" dirty="0" smtClean="0"/>
              <a:t> Slide 13 note </a:t>
            </a:r>
          </a:p>
          <a:p>
            <a:r>
              <a:rPr lang="en-GB" dirty="0" smtClean="0"/>
              <a:t>Discuss the words in the speech bubbles.</a:t>
            </a:r>
          </a:p>
          <a:p>
            <a:endParaRPr lang="en-GB" sz="1600" dirty="0" smtClean="0"/>
          </a:p>
          <a:p>
            <a:r>
              <a:rPr lang="en-GB" b="1" dirty="0" smtClean="0"/>
              <a:t>Slide 14 note</a:t>
            </a:r>
          </a:p>
          <a:p>
            <a:r>
              <a:rPr lang="en-GB" sz="1600" dirty="0" smtClean="0"/>
              <a:t>Ask girls what they think this means. Do they understand how good or bad friends effect us?.</a:t>
            </a:r>
          </a:p>
          <a:p>
            <a:endParaRPr lang="en-GB" sz="1600" dirty="0" smtClean="0"/>
          </a:p>
          <a:p>
            <a:r>
              <a:rPr lang="en-GB" b="1" dirty="0" smtClean="0"/>
              <a:t>Slide 15 note</a:t>
            </a:r>
          </a:p>
          <a:p>
            <a:r>
              <a:rPr lang="en-GB" sz="1600" dirty="0" smtClean="0"/>
              <a:t>How many platforms does </a:t>
            </a:r>
            <a:r>
              <a:rPr lang="en-GB" sz="1600" dirty="0" err="1" smtClean="0"/>
              <a:t>Jamaat</a:t>
            </a:r>
            <a:r>
              <a:rPr lang="en-GB" sz="1600" dirty="0" smtClean="0"/>
              <a:t> use on social media? What  </a:t>
            </a:r>
            <a:r>
              <a:rPr lang="en-GB" sz="1600" dirty="0" err="1" smtClean="0"/>
              <a:t>Jamaat</a:t>
            </a:r>
            <a:r>
              <a:rPr lang="en-GB" sz="1600" dirty="0" smtClean="0"/>
              <a:t> programmes do you watch on social media?</a:t>
            </a:r>
          </a:p>
          <a:p>
            <a:endParaRPr lang="en-GB" sz="1600" dirty="0" smtClean="0"/>
          </a:p>
          <a:p>
            <a:r>
              <a:rPr lang="en-GB" b="1" dirty="0" smtClean="0"/>
              <a:t>Slide 16 note</a:t>
            </a:r>
          </a:p>
          <a:p>
            <a:r>
              <a:rPr lang="en-GB" sz="1600" dirty="0" smtClean="0"/>
              <a:t>Have you ever helped someone on social media who was being </a:t>
            </a:r>
            <a:r>
              <a:rPr lang="en-GB" sz="1600" dirty="0"/>
              <a:t>bullied? Can you share negative and positive experience of social media?</a:t>
            </a:r>
          </a:p>
          <a:p>
            <a:endParaRPr lang="en-GB" sz="1600" dirty="0" smtClean="0"/>
          </a:p>
          <a:p>
            <a:endParaRPr lang="en-GB" sz="1600" dirty="0" smtClean="0"/>
          </a:p>
          <a:p>
            <a:endParaRPr lang="en-GB" sz="1600" dirty="0" smtClean="0"/>
          </a:p>
          <a:p>
            <a:endParaRPr lang="en-GB" sz="1600" dirty="0" smtClean="0"/>
          </a:p>
          <a:p>
            <a:r>
              <a:rPr lang="en-GB" sz="1600" dirty="0" smtClean="0"/>
              <a:t> </a:t>
            </a:r>
          </a:p>
          <a:p>
            <a:endParaRPr lang="en-GB" sz="1600" dirty="0" smtClean="0"/>
          </a:p>
          <a:p>
            <a:endParaRPr lang="en-GB" b="1" dirty="0" smtClean="0"/>
          </a:p>
          <a:p>
            <a:endParaRPr lang="en-GB" dirty="0" smtClean="0"/>
          </a:p>
          <a:p>
            <a:endParaRPr lang="en-GB" dirty="0"/>
          </a:p>
        </p:txBody>
      </p:sp>
    </p:spTree>
    <p:extLst>
      <p:ext uri="{BB962C8B-B14F-4D97-AF65-F5344CB8AC3E}">
        <p14:creationId xmlns:p14="http://schemas.microsoft.com/office/powerpoint/2010/main" val="5822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rgbClr val="FFF7F7"/>
            </a:gs>
            <a:gs pos="83000">
              <a:srgbClr val="FFDDDD"/>
            </a:gs>
            <a:gs pos="100000">
              <a:srgbClr val="FFF7F7"/>
            </a:gs>
          </a:gsLst>
          <a:lin ang="27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C3005-A1DE-4FDB-84CA-3D14A34C2D46}"/>
              </a:ext>
            </a:extLst>
          </p:cNvPr>
          <p:cNvSpPr txBox="1"/>
          <p:nvPr/>
        </p:nvSpPr>
        <p:spPr>
          <a:xfrm>
            <a:off x="694668" y="577285"/>
            <a:ext cx="10594428" cy="3200876"/>
          </a:xfrm>
          <a:prstGeom prst="rect">
            <a:avLst/>
          </a:prstGeom>
          <a:gradFill>
            <a:gsLst>
              <a:gs pos="0">
                <a:schemeClr val="accent5">
                  <a:lumMod val="20000"/>
                  <a:lumOff val="80000"/>
                </a:schemeClr>
              </a:gs>
              <a:gs pos="74000">
                <a:srgbClr val="FFF7F7"/>
              </a:gs>
              <a:gs pos="83000">
                <a:srgbClr val="FFDDDD"/>
              </a:gs>
              <a:gs pos="100000">
                <a:srgbClr val="FFF7F7"/>
              </a:gs>
            </a:gsLst>
            <a:lin ang="2700000" scaled="1"/>
          </a:gra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coolSlant"/>
          </a:sp3d>
        </p:spPr>
        <p:txBody>
          <a:bodyPr wrap="square">
            <a:spAutoFit/>
          </a:bodyPr>
          <a:lstStyle/>
          <a:p>
            <a:endParaRPr lang="en-GB" sz="1600" dirty="0"/>
          </a:p>
          <a:p>
            <a:endParaRPr lang="en-GB" sz="1600" b="1" dirty="0"/>
          </a:p>
          <a:p>
            <a:endParaRPr lang="en-GB" sz="1600" b="1" dirty="0"/>
          </a:p>
          <a:p>
            <a:endParaRPr lang="en-GB" sz="1600" b="1" dirty="0"/>
          </a:p>
          <a:p>
            <a:r>
              <a:rPr lang="en-GB" b="1" dirty="0" smtClean="0"/>
              <a:t>*Secretaries </a:t>
            </a:r>
            <a:r>
              <a:rPr lang="en-GB" b="1" dirty="0"/>
              <a:t>should be mindful of the age of </a:t>
            </a:r>
            <a:r>
              <a:rPr lang="en-GB" b="1" dirty="0" err="1"/>
              <a:t>Nasirat</a:t>
            </a:r>
            <a:r>
              <a:rPr lang="en-GB" b="1" dirty="0"/>
              <a:t> for certain discussions. E.g. Social media. A ten year old may not understand fully or in as much detail as compared to a 14 year old. So please tailor your discussions to the age of your </a:t>
            </a:r>
            <a:r>
              <a:rPr lang="en-GB" b="1" dirty="0" err="1"/>
              <a:t>Nasirat</a:t>
            </a:r>
            <a:r>
              <a:rPr lang="en-GB" sz="2400" b="1" dirty="0"/>
              <a:t>.</a:t>
            </a:r>
          </a:p>
          <a:p>
            <a:endParaRPr lang="en-GB" sz="2400" b="1" dirty="0"/>
          </a:p>
          <a:p>
            <a:r>
              <a:rPr lang="en-GB" b="1" dirty="0" smtClean="0"/>
              <a:t>*You </a:t>
            </a:r>
            <a:r>
              <a:rPr lang="en-GB" b="1" dirty="0"/>
              <a:t>can also use slides from this presentation for your discussion corners </a:t>
            </a:r>
            <a:r>
              <a:rPr lang="en-GB" b="1"/>
              <a:t>and </a:t>
            </a:r>
            <a:r>
              <a:rPr lang="en-GB" b="1" smtClean="0"/>
              <a:t>question/answer </a:t>
            </a:r>
            <a:r>
              <a:rPr lang="en-GB" b="1" dirty="0"/>
              <a:t>sessions</a:t>
            </a:r>
          </a:p>
          <a:p>
            <a:r>
              <a:rPr lang="en-GB" b="1" dirty="0" smtClean="0"/>
              <a:t>Discussions </a:t>
            </a:r>
            <a:r>
              <a:rPr lang="en-GB" b="1" dirty="0"/>
              <a:t>can also be carried out as individual topics in </a:t>
            </a:r>
            <a:r>
              <a:rPr lang="en-GB" b="1" dirty="0" err="1"/>
              <a:t>Nasirat</a:t>
            </a:r>
            <a:r>
              <a:rPr lang="en-GB" b="1" dirty="0"/>
              <a:t> </a:t>
            </a:r>
            <a:r>
              <a:rPr lang="en-GB" b="1" dirty="0" smtClean="0"/>
              <a:t>classes. These can be included in your reports.</a:t>
            </a:r>
            <a:endParaRPr lang="en-GB" b="1" dirty="0"/>
          </a:p>
        </p:txBody>
      </p:sp>
    </p:spTree>
    <p:extLst>
      <p:ext uri="{BB962C8B-B14F-4D97-AF65-F5344CB8AC3E}">
        <p14:creationId xmlns:p14="http://schemas.microsoft.com/office/powerpoint/2010/main" val="1930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EEF8"/>
            </a:gs>
            <a:gs pos="52000">
              <a:srgbClr val="E4EEF8"/>
            </a:gs>
            <a:gs pos="0">
              <a:srgbClr val="FFDDDD"/>
            </a:gs>
            <a:gs pos="100000">
              <a:srgbClr val="FFF7F7"/>
            </a:gs>
          </a:gsLst>
          <a:lin ang="27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C779DC-4C18-4CBD-BD52-9C25F6046BEE}"/>
              </a:ext>
            </a:extLst>
          </p:cNvPr>
          <p:cNvSpPr txBox="1"/>
          <p:nvPr/>
        </p:nvSpPr>
        <p:spPr>
          <a:xfrm>
            <a:off x="2057399" y="872981"/>
            <a:ext cx="8077200" cy="1200329"/>
          </a:xfrm>
          <a:prstGeom prst="rect">
            <a:avLst/>
          </a:prstGeom>
          <a:noFill/>
        </p:spPr>
        <p:txBody>
          <a:bodyPr wrap="square">
            <a:spAutoFit/>
          </a:bodyPr>
          <a:lstStyle/>
          <a:p>
            <a:pPr algn="ctr"/>
            <a:r>
              <a:rPr lang="en-GB" sz="3600" b="1" dirty="0"/>
              <a:t>Modesty an Attribute (Characteristic) </a:t>
            </a:r>
          </a:p>
          <a:p>
            <a:pPr algn="ctr"/>
            <a:r>
              <a:rPr lang="en-GB" sz="3600" b="1" dirty="0"/>
              <a:t>of Allah the Almighty</a:t>
            </a:r>
          </a:p>
        </p:txBody>
      </p:sp>
      <p:sp>
        <p:nvSpPr>
          <p:cNvPr id="5" name="TextBox 4">
            <a:extLst>
              <a:ext uri="{FF2B5EF4-FFF2-40B4-BE49-F238E27FC236}">
                <a16:creationId xmlns:a16="http://schemas.microsoft.com/office/drawing/2014/main" id="{5584503A-D209-40F2-8C82-5246D0E8C5B2}"/>
              </a:ext>
            </a:extLst>
          </p:cNvPr>
          <p:cNvSpPr txBox="1"/>
          <p:nvPr/>
        </p:nvSpPr>
        <p:spPr>
          <a:xfrm>
            <a:off x="2192457" y="1786407"/>
            <a:ext cx="8077200" cy="4001095"/>
          </a:xfrm>
          <a:prstGeom prst="rect">
            <a:avLst/>
          </a:prstGeom>
          <a:noFill/>
        </p:spPr>
        <p:txBody>
          <a:bodyPr wrap="square">
            <a:spAutoFit/>
          </a:bodyPr>
          <a:lstStyle/>
          <a:p>
            <a:endParaRPr lang="en-GB" sz="2400" dirty="0"/>
          </a:p>
          <a:p>
            <a:endParaRPr lang="en-GB" sz="2400" dirty="0"/>
          </a:p>
          <a:p>
            <a:pPr algn="ctr"/>
            <a:r>
              <a:rPr lang="en-GB" sz="2800" dirty="0"/>
              <a:t>“The Holy Prophet </a:t>
            </a:r>
            <a:r>
              <a:rPr lang="en-GB" sz="2800" baseline="30000" dirty="0" err="1"/>
              <a:t>sa</a:t>
            </a:r>
            <a:r>
              <a:rPr lang="en-GB" sz="2800" dirty="0"/>
              <a:t> said that Allah is Most Modest, Most Noble and Most Generous, in that when a human raises his two hands in prayer, it is contrary (against) Allah’s Modesty (shyness) to turn them away unanswered”</a:t>
            </a:r>
          </a:p>
          <a:p>
            <a:endParaRPr lang="en-GB" dirty="0">
              <a:solidFill>
                <a:srgbClr val="FF0000"/>
              </a:solidFill>
            </a:endParaRPr>
          </a:p>
          <a:p>
            <a:r>
              <a:rPr lang="en-GB" sz="1600" b="1" dirty="0"/>
              <a:t>                                               </a:t>
            </a:r>
          </a:p>
          <a:p>
            <a:endParaRPr lang="en-GB" sz="1600" b="1" dirty="0"/>
          </a:p>
          <a:p>
            <a:r>
              <a:rPr lang="en-GB" sz="1600" b="1" dirty="0"/>
              <a:t>                                                   (Friday Sermon 25th April 2003)</a:t>
            </a:r>
          </a:p>
        </p:txBody>
      </p:sp>
      <p:pic>
        <p:nvPicPr>
          <p:cNvPr id="6" name="Picture 5">
            <a:extLst>
              <a:ext uri="{FF2B5EF4-FFF2-40B4-BE49-F238E27FC236}">
                <a16:creationId xmlns:a16="http://schemas.microsoft.com/office/drawing/2014/main" id="{6FA0E3D1-BD92-4727-A383-B8E2F792DE94}"/>
              </a:ext>
            </a:extLst>
          </p:cNvPr>
          <p:cNvPicPr>
            <a:picLocks noChangeAspect="1"/>
          </p:cNvPicPr>
          <p:nvPr/>
        </p:nvPicPr>
        <p:blipFill rotWithShape="1">
          <a:blip r:embed="rId2"/>
          <a:srcRect r="49695"/>
          <a:stretch/>
        </p:blipFill>
        <p:spPr>
          <a:xfrm>
            <a:off x="0" y="0"/>
            <a:ext cx="1005840" cy="6858000"/>
          </a:xfrm>
          <a:prstGeom prst="rect">
            <a:avLst/>
          </a:prstGeom>
        </p:spPr>
      </p:pic>
      <p:pic>
        <p:nvPicPr>
          <p:cNvPr id="7" name="Picture 6">
            <a:extLst>
              <a:ext uri="{FF2B5EF4-FFF2-40B4-BE49-F238E27FC236}">
                <a16:creationId xmlns:a16="http://schemas.microsoft.com/office/drawing/2014/main" id="{A0F71F41-28A5-4573-80B4-D5F5281B070A}"/>
              </a:ext>
            </a:extLst>
          </p:cNvPr>
          <p:cNvPicPr>
            <a:picLocks noChangeAspect="1"/>
          </p:cNvPicPr>
          <p:nvPr/>
        </p:nvPicPr>
        <p:blipFill rotWithShape="1">
          <a:blip r:embed="rId3"/>
          <a:srcRect l="54205"/>
          <a:stretch/>
        </p:blipFill>
        <p:spPr>
          <a:xfrm>
            <a:off x="11456275" y="0"/>
            <a:ext cx="915661" cy="6858000"/>
          </a:xfrm>
          <a:prstGeom prst="rect">
            <a:avLst/>
          </a:prstGeom>
        </p:spPr>
      </p:pic>
      <p:sp>
        <p:nvSpPr>
          <p:cNvPr id="2" name="TextBox 1">
            <a:extLst>
              <a:ext uri="{FF2B5EF4-FFF2-40B4-BE49-F238E27FC236}">
                <a16:creationId xmlns:a16="http://schemas.microsoft.com/office/drawing/2014/main" id="{94C8B57D-6354-4D36-B4EC-283CCFB940C2}"/>
              </a:ext>
            </a:extLst>
          </p:cNvPr>
          <p:cNvSpPr txBox="1"/>
          <p:nvPr/>
        </p:nvSpPr>
        <p:spPr>
          <a:xfrm>
            <a:off x="5044964" y="5015522"/>
            <a:ext cx="2102069" cy="369332"/>
          </a:xfrm>
          <a:prstGeom prst="rect">
            <a:avLst/>
          </a:prstGeom>
          <a:noFill/>
        </p:spPr>
        <p:txBody>
          <a:bodyPr wrap="square" rtlCol="0">
            <a:spAutoFit/>
          </a:bodyPr>
          <a:lstStyle/>
          <a:p>
            <a:pPr algn="ctr"/>
            <a:r>
              <a:rPr lang="en-GB" dirty="0" smtClean="0"/>
              <a:t>(</a:t>
            </a:r>
            <a:r>
              <a:rPr lang="en-GB" dirty="0" err="1" smtClean="0"/>
              <a:t>Tirmidhi</a:t>
            </a:r>
            <a:r>
              <a:rPr lang="en-GB" dirty="0"/>
              <a:t>)</a:t>
            </a:r>
          </a:p>
        </p:txBody>
      </p:sp>
    </p:spTree>
    <p:extLst>
      <p:ext uri="{BB962C8B-B14F-4D97-AF65-F5344CB8AC3E}">
        <p14:creationId xmlns:p14="http://schemas.microsoft.com/office/powerpoint/2010/main" val="282693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5000">
              <a:schemeClr val="accent5">
                <a:lumMod val="5000"/>
                <a:lumOff val="95000"/>
              </a:schemeClr>
            </a:gs>
            <a:gs pos="100000">
              <a:schemeClr val="accent5">
                <a:lumMod val="45000"/>
                <a:lumOff val="55000"/>
              </a:schemeClr>
            </a:gs>
            <a:gs pos="84000">
              <a:srgbClr val="E4EEF8"/>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C03C-B10F-4743-B80D-52117876853F}"/>
              </a:ext>
            </a:extLst>
          </p:cNvPr>
          <p:cNvSpPr>
            <a:spLocks noGrp="1"/>
          </p:cNvSpPr>
          <p:nvPr>
            <p:ph type="title"/>
          </p:nvPr>
        </p:nvSpPr>
        <p:spPr>
          <a:xfrm>
            <a:off x="2074812" y="628140"/>
            <a:ext cx="8250621" cy="656773"/>
          </a:xfrm>
          <a:ln>
            <a:solidFill>
              <a:schemeClr val="accent5">
                <a:lumMod val="60000"/>
                <a:lumOff val="40000"/>
              </a:schemeClr>
            </a:solidFill>
          </a:ln>
        </p:spPr>
        <p:txBody>
          <a:bodyPr>
            <a:normAutofit fontScale="90000"/>
          </a:bodyPr>
          <a:lstStyle/>
          <a:p>
            <a:r>
              <a:rPr lang="en-GB" sz="3600" b="1" dirty="0"/>
              <a:t>  </a:t>
            </a:r>
            <a:r>
              <a:rPr lang="en-GB" sz="3600" b="1" dirty="0">
                <a:latin typeface="+mn-lt"/>
              </a:rPr>
              <a:t>The Holy Prophet </a:t>
            </a:r>
            <a:r>
              <a:rPr lang="en-GB" sz="3600" b="1" baseline="30000" dirty="0" err="1">
                <a:latin typeface="+mn-lt"/>
              </a:rPr>
              <a:t>sa</a:t>
            </a:r>
            <a:r>
              <a:rPr lang="en-GB" sz="3600" b="1" baseline="30000" dirty="0">
                <a:latin typeface="+mn-lt"/>
              </a:rPr>
              <a:t>  </a:t>
            </a:r>
            <a:r>
              <a:rPr lang="en-GB" sz="3600" b="1" dirty="0">
                <a:latin typeface="+mn-lt"/>
              </a:rPr>
              <a:t>The </a:t>
            </a:r>
            <a:r>
              <a:rPr lang="en-GB" sz="3600" b="1" i="1" dirty="0">
                <a:latin typeface="+mn-lt"/>
              </a:rPr>
              <a:t>most</a:t>
            </a:r>
            <a:r>
              <a:rPr lang="en-GB" sz="3600" b="1" dirty="0">
                <a:latin typeface="+mn-lt"/>
              </a:rPr>
              <a:t> modest man</a:t>
            </a:r>
            <a:endParaRPr lang="en-GB" sz="3600" b="1" baseline="30000" dirty="0">
              <a:latin typeface="+mn-lt"/>
            </a:endParaRPr>
          </a:p>
        </p:txBody>
      </p:sp>
      <p:sp>
        <p:nvSpPr>
          <p:cNvPr id="3" name="Content Placeholder 2">
            <a:extLst>
              <a:ext uri="{FF2B5EF4-FFF2-40B4-BE49-F238E27FC236}">
                <a16:creationId xmlns:a16="http://schemas.microsoft.com/office/drawing/2014/main" id="{1C84B33E-8408-4122-9BB2-62748C0A0669}"/>
              </a:ext>
            </a:extLst>
          </p:cNvPr>
          <p:cNvSpPr>
            <a:spLocks noGrp="1"/>
          </p:cNvSpPr>
          <p:nvPr>
            <p:ph idx="1"/>
          </p:nvPr>
        </p:nvSpPr>
        <p:spPr>
          <a:xfrm>
            <a:off x="1284216" y="1782800"/>
            <a:ext cx="9623567" cy="5018690"/>
          </a:xfrm>
        </p:spPr>
        <p:txBody>
          <a:bodyPr>
            <a:normAutofit/>
          </a:bodyPr>
          <a:lstStyle/>
          <a:p>
            <a:pPr marL="0" indent="0" algn="ctr">
              <a:buNone/>
            </a:pPr>
            <a:r>
              <a:rPr lang="en-GB" sz="2400" dirty="0"/>
              <a:t>The Holy Prophet Muhammad</a:t>
            </a:r>
            <a:r>
              <a:rPr lang="en-GB" sz="2400" baseline="30000" dirty="0"/>
              <a:t>sa</a:t>
            </a:r>
            <a:r>
              <a:rPr lang="en-GB" sz="2400" dirty="0"/>
              <a:t> was exceptionally endowed with this unique quality of modesty since childhood and God Himself safeguarded this quality of his nature. </a:t>
            </a:r>
          </a:p>
          <a:p>
            <a:pPr marL="0" indent="0" algn="ctr">
              <a:buNone/>
            </a:pPr>
            <a:r>
              <a:rPr lang="en-GB" sz="2400" dirty="0"/>
              <a:t> God’s Attribute of modesty was present in its highest form in the Holy Prophet’s</a:t>
            </a:r>
            <a:r>
              <a:rPr lang="en-GB" sz="2400" baseline="30000" dirty="0"/>
              <a:t>sa</a:t>
            </a:r>
            <a:r>
              <a:rPr lang="en-GB" sz="2400" dirty="0"/>
              <a:t> nature. In the Holy Qur’an this quality of his nature has been described as a pure moral value. </a:t>
            </a:r>
          </a:p>
          <a:p>
            <a:pPr marL="0" indent="0" algn="ctr">
              <a:buNone/>
            </a:pPr>
            <a:r>
              <a:rPr lang="en-GB" sz="2400" dirty="0"/>
              <a:t>Hazrat Sahl bin Sa‘d</a:t>
            </a:r>
            <a:r>
              <a:rPr lang="en-GB" sz="2400" baseline="30000" dirty="0"/>
              <a:t>ra</a:t>
            </a:r>
            <a:r>
              <a:rPr lang="en-GB" sz="2400" dirty="0"/>
              <a:t> reports </a:t>
            </a:r>
            <a:r>
              <a:rPr lang="en-GB" sz="2400" dirty="0" smtClean="0"/>
              <a:t>that: </a:t>
            </a:r>
            <a:endParaRPr lang="en-GB" sz="2400" dirty="0"/>
          </a:p>
          <a:p>
            <a:pPr marL="0" indent="0" algn="ctr">
              <a:buNone/>
            </a:pPr>
            <a:r>
              <a:rPr lang="en-GB" sz="2400" dirty="0"/>
              <a:t>The Holy </a:t>
            </a:r>
            <a:r>
              <a:rPr lang="en-GB" sz="2400" dirty="0" err="1" smtClean="0"/>
              <a:t>Prophet</a:t>
            </a:r>
            <a:r>
              <a:rPr lang="en-GB" sz="2400" baseline="30000" dirty="0" err="1" smtClean="0"/>
              <a:t>sa</a:t>
            </a:r>
            <a:r>
              <a:rPr lang="en-GB" sz="2400" baseline="30000" dirty="0" smtClean="0"/>
              <a:t>  </a:t>
            </a:r>
            <a:r>
              <a:rPr lang="en-GB" sz="2400" dirty="0"/>
              <a:t>was very modest. Whenever anyone asked for something, he would never disappoint him. </a:t>
            </a:r>
          </a:p>
          <a:p>
            <a:pPr marL="0" indent="0" algn="ctr">
              <a:buNone/>
            </a:pPr>
            <a:r>
              <a:rPr lang="en-GB" sz="2400" dirty="0"/>
              <a:t> </a:t>
            </a:r>
          </a:p>
          <a:p>
            <a:pPr marL="0" indent="0" algn="ctr">
              <a:buNone/>
            </a:pPr>
            <a:endParaRPr lang="en-GB" sz="2400" dirty="0"/>
          </a:p>
          <a:p>
            <a:pPr marL="0" indent="0">
              <a:buNone/>
            </a:pPr>
            <a:endParaRPr lang="en-GB" sz="2400" dirty="0"/>
          </a:p>
        </p:txBody>
      </p:sp>
      <p:sp>
        <p:nvSpPr>
          <p:cNvPr id="5" name="TextBox 4">
            <a:extLst>
              <a:ext uri="{FF2B5EF4-FFF2-40B4-BE49-F238E27FC236}">
                <a16:creationId xmlns:a16="http://schemas.microsoft.com/office/drawing/2014/main" id="{673481FC-9313-43DF-8205-8616DD2AC402}"/>
              </a:ext>
            </a:extLst>
          </p:cNvPr>
          <p:cNvSpPr txBox="1"/>
          <p:nvPr/>
        </p:nvSpPr>
        <p:spPr>
          <a:xfrm>
            <a:off x="4527368" y="5532141"/>
            <a:ext cx="3345510" cy="369332"/>
          </a:xfrm>
          <a:prstGeom prst="rect">
            <a:avLst/>
          </a:prstGeom>
          <a:noFill/>
        </p:spPr>
        <p:txBody>
          <a:bodyPr wrap="square">
            <a:spAutoFit/>
          </a:bodyPr>
          <a:lstStyle/>
          <a:p>
            <a:r>
              <a:rPr lang="en-GB" dirty="0"/>
              <a:t>(Muhammad</a:t>
            </a:r>
            <a:r>
              <a:rPr lang="en-GB" baseline="30000" dirty="0"/>
              <a:t>sa</a:t>
            </a:r>
            <a:r>
              <a:rPr lang="en-GB" dirty="0"/>
              <a:t> The Perfect Man)</a:t>
            </a:r>
          </a:p>
        </p:txBody>
      </p:sp>
      <p:pic>
        <p:nvPicPr>
          <p:cNvPr id="10" name="Picture 9">
            <a:extLst>
              <a:ext uri="{FF2B5EF4-FFF2-40B4-BE49-F238E27FC236}">
                <a16:creationId xmlns:a16="http://schemas.microsoft.com/office/drawing/2014/main" id="{40D01073-CC03-468F-9821-A0D4F8626397}"/>
              </a:ext>
            </a:extLst>
          </p:cNvPr>
          <p:cNvPicPr>
            <a:picLocks noChangeAspect="1"/>
          </p:cNvPicPr>
          <p:nvPr/>
        </p:nvPicPr>
        <p:blipFill rotWithShape="1">
          <a:blip r:embed="rId2"/>
          <a:srcRect t="5248" b="85489"/>
          <a:stretch/>
        </p:blipFill>
        <p:spPr>
          <a:xfrm rot="5400000">
            <a:off x="-3034862" y="3034862"/>
            <a:ext cx="6858000" cy="788276"/>
          </a:xfrm>
          <a:prstGeom prst="rect">
            <a:avLst/>
          </a:prstGeom>
          <a:effectLst>
            <a:glow rad="139700">
              <a:schemeClr val="accent5">
                <a:satMod val="175000"/>
                <a:alpha val="40000"/>
              </a:schemeClr>
            </a:glow>
          </a:effectLst>
        </p:spPr>
      </p:pic>
      <p:pic>
        <p:nvPicPr>
          <p:cNvPr id="4" name="Picture 3">
            <a:extLst>
              <a:ext uri="{FF2B5EF4-FFF2-40B4-BE49-F238E27FC236}">
                <a16:creationId xmlns:a16="http://schemas.microsoft.com/office/drawing/2014/main" id="{1B2E8537-6B0E-4C26-8383-ADC54F9D94E8}"/>
              </a:ext>
            </a:extLst>
          </p:cNvPr>
          <p:cNvPicPr>
            <a:picLocks noChangeAspect="1"/>
          </p:cNvPicPr>
          <p:nvPr/>
        </p:nvPicPr>
        <p:blipFill rotWithShape="1">
          <a:blip r:embed="rId3"/>
          <a:srcRect l="40076"/>
          <a:stretch/>
        </p:blipFill>
        <p:spPr>
          <a:xfrm>
            <a:off x="11450451" y="0"/>
            <a:ext cx="741549" cy="6858000"/>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97940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rgbClr val="FFF7F7"/>
            </a:gs>
            <a:gs pos="83000">
              <a:srgbClr val="FFDDDD"/>
            </a:gs>
            <a:gs pos="100000">
              <a:srgbClr val="FFDDDD"/>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1AA481-53A4-4BB8-A837-9DA26457EBD1}"/>
              </a:ext>
            </a:extLst>
          </p:cNvPr>
          <p:cNvSpPr txBox="1"/>
          <p:nvPr/>
        </p:nvSpPr>
        <p:spPr>
          <a:xfrm>
            <a:off x="3425243" y="427534"/>
            <a:ext cx="6094674" cy="584775"/>
          </a:xfrm>
          <a:prstGeom prst="rect">
            <a:avLst/>
          </a:prstGeom>
          <a:noFill/>
        </p:spPr>
        <p:txBody>
          <a:bodyPr wrap="square">
            <a:spAutoFit/>
          </a:bodyPr>
          <a:lstStyle/>
          <a:p>
            <a:r>
              <a:rPr lang="en-GB" sz="3200" b="1" dirty="0"/>
              <a:t>Modesty (for men and women)</a:t>
            </a:r>
          </a:p>
        </p:txBody>
      </p:sp>
      <p:sp>
        <p:nvSpPr>
          <p:cNvPr id="5" name="TextBox 4">
            <a:extLst>
              <a:ext uri="{FF2B5EF4-FFF2-40B4-BE49-F238E27FC236}">
                <a16:creationId xmlns:a16="http://schemas.microsoft.com/office/drawing/2014/main" id="{D9C76648-4EB2-4F0B-90B3-EEC85565F087}"/>
              </a:ext>
            </a:extLst>
          </p:cNvPr>
          <p:cNvSpPr txBox="1"/>
          <p:nvPr/>
        </p:nvSpPr>
        <p:spPr>
          <a:xfrm>
            <a:off x="1978143" y="3236030"/>
            <a:ext cx="8611393" cy="1169551"/>
          </a:xfrm>
          <a:prstGeom prst="rect">
            <a:avLst/>
          </a:prstGeom>
          <a:noFill/>
        </p:spPr>
        <p:txBody>
          <a:bodyPr wrap="square">
            <a:spAutoFit/>
          </a:bodyPr>
          <a:lstStyle/>
          <a:p>
            <a:pPr algn="ctr"/>
            <a:r>
              <a:rPr lang="en-GB" sz="2400" dirty="0"/>
              <a:t>“Say to the believing men that they restrain their eyes and guard their private parts. That is purer for them”.</a:t>
            </a:r>
            <a:r>
              <a:rPr lang="en-GB" sz="2800" dirty="0"/>
              <a:t> </a:t>
            </a:r>
          </a:p>
          <a:p>
            <a:r>
              <a:rPr lang="en-GB" dirty="0"/>
              <a:t>                                                     (chapter 24 verse 31)</a:t>
            </a:r>
          </a:p>
        </p:txBody>
      </p:sp>
      <p:sp>
        <p:nvSpPr>
          <p:cNvPr id="7" name="TextBox 6">
            <a:extLst>
              <a:ext uri="{FF2B5EF4-FFF2-40B4-BE49-F238E27FC236}">
                <a16:creationId xmlns:a16="http://schemas.microsoft.com/office/drawing/2014/main" id="{0CD300F4-4049-43FA-9F05-EF008ADC7363}"/>
              </a:ext>
            </a:extLst>
          </p:cNvPr>
          <p:cNvSpPr txBox="1"/>
          <p:nvPr/>
        </p:nvSpPr>
        <p:spPr>
          <a:xfrm>
            <a:off x="2151653" y="4561919"/>
            <a:ext cx="7888695" cy="1477328"/>
          </a:xfrm>
          <a:prstGeom prst="rect">
            <a:avLst/>
          </a:prstGeom>
          <a:noFill/>
        </p:spPr>
        <p:txBody>
          <a:bodyPr wrap="square">
            <a:spAutoFit/>
          </a:bodyPr>
          <a:lstStyle/>
          <a:p>
            <a:pPr algn="ctr"/>
            <a:r>
              <a:rPr lang="en-GB" sz="2400" dirty="0"/>
              <a:t>“And say to the believing women that they restrain their eyes and guard their private parts, and that they disclose not their natural and artificial beauty”.</a:t>
            </a:r>
            <a:endParaRPr lang="en-GB" dirty="0"/>
          </a:p>
          <a:p>
            <a:r>
              <a:rPr lang="en-GB" dirty="0"/>
              <a:t>                                                   (chapter 24 verse 32)</a:t>
            </a:r>
          </a:p>
        </p:txBody>
      </p:sp>
      <p:sp>
        <p:nvSpPr>
          <p:cNvPr id="9" name="TextBox 8">
            <a:extLst>
              <a:ext uri="{FF2B5EF4-FFF2-40B4-BE49-F238E27FC236}">
                <a16:creationId xmlns:a16="http://schemas.microsoft.com/office/drawing/2014/main" id="{44DA6FCA-A257-4C19-A3BF-65BF9E859D96}"/>
              </a:ext>
            </a:extLst>
          </p:cNvPr>
          <p:cNvSpPr txBox="1"/>
          <p:nvPr/>
        </p:nvSpPr>
        <p:spPr>
          <a:xfrm>
            <a:off x="1940440" y="1181480"/>
            <a:ext cx="8686800" cy="1938992"/>
          </a:xfrm>
          <a:prstGeom prst="rect">
            <a:avLst/>
          </a:prstGeom>
          <a:noFill/>
        </p:spPr>
        <p:txBody>
          <a:bodyPr wrap="square">
            <a:spAutoFit/>
          </a:bodyPr>
          <a:lstStyle/>
          <a:p>
            <a:pPr algn="ctr"/>
            <a:r>
              <a:rPr lang="en-GB" sz="2400" dirty="0"/>
              <a:t>The Holy </a:t>
            </a:r>
            <a:r>
              <a:rPr lang="en-GB" sz="2400" dirty="0" smtClean="0"/>
              <a:t>Qur’an </a:t>
            </a:r>
            <a:r>
              <a:rPr lang="en-GB" sz="2400" dirty="0"/>
              <a:t>makes it </a:t>
            </a:r>
            <a:r>
              <a:rPr lang="en-GB" sz="2400" dirty="0" smtClean="0"/>
              <a:t>clear to instruct men first regarding </a:t>
            </a:r>
            <a:r>
              <a:rPr lang="en-GB" sz="2400" dirty="0"/>
              <a:t>modesty </a:t>
            </a:r>
            <a:r>
              <a:rPr lang="en-GB" sz="2400" dirty="0" smtClean="0"/>
              <a:t>and then to women. </a:t>
            </a:r>
            <a:r>
              <a:rPr lang="en-GB" sz="2400" dirty="0"/>
              <a:t>Islam requires modesty </a:t>
            </a:r>
            <a:r>
              <a:rPr lang="en-GB" sz="2400" i="1" dirty="0"/>
              <a:t>both</a:t>
            </a:r>
            <a:r>
              <a:rPr lang="en-GB" sz="2400" dirty="0"/>
              <a:t> for men and women </a:t>
            </a:r>
            <a:r>
              <a:rPr lang="en-GB" sz="2400" dirty="0" smtClean="0"/>
              <a:t>in acts as well as the way they dress with </a:t>
            </a:r>
            <a:r>
              <a:rPr lang="en-GB" sz="2400" dirty="0"/>
              <a:t>arms and legs covered. Clothes should be </a:t>
            </a:r>
            <a:r>
              <a:rPr lang="en-GB" sz="2400" dirty="0" smtClean="0"/>
              <a:t>loose enough to not show the </a:t>
            </a:r>
            <a:r>
              <a:rPr lang="en-GB" sz="2400" dirty="0"/>
              <a:t>curves of the body </a:t>
            </a:r>
            <a:r>
              <a:rPr lang="en-GB" sz="2400" dirty="0" smtClean="0"/>
              <a:t>especially </a:t>
            </a:r>
            <a:r>
              <a:rPr lang="en-GB" sz="2400" dirty="0"/>
              <a:t>in public. </a:t>
            </a:r>
          </a:p>
        </p:txBody>
      </p:sp>
      <p:pic>
        <p:nvPicPr>
          <p:cNvPr id="10" name="Picture 9">
            <a:extLst>
              <a:ext uri="{FF2B5EF4-FFF2-40B4-BE49-F238E27FC236}">
                <a16:creationId xmlns:a16="http://schemas.microsoft.com/office/drawing/2014/main" id="{B3B47D16-DBBD-4C39-9C13-AA06033AF2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5" b="90000" l="10000" r="96100">
                        <a14:foregroundMark x1="69600" y1="25278" x2="69600" y2="25278"/>
                        <a14:foregroundMark x1="74300" y1="26759" x2="74300" y2="26759"/>
                        <a14:foregroundMark x1="72700" y1="34074" x2="72700" y2="34074"/>
                        <a14:foregroundMark x1="59300" y1="44630" x2="59300" y2="44630"/>
                        <a14:foregroundMark x1="64000" y1="28889" x2="64000" y2="28889"/>
                        <a14:foregroundMark x1="71200" y1="63704" x2="71200" y2="63704"/>
                        <a14:foregroundMark x1="56500" y1="68056" x2="56500" y2="68056"/>
                        <a14:foregroundMark x1="84600" y1="74352" x2="84600" y2="74352"/>
                        <a14:foregroundMark x1="89300" y1="83056" x2="89300" y2="83056"/>
                        <a14:foregroundMark x1="96100" y1="82685" x2="96100" y2="82685"/>
                        <a14:foregroundMark x1="58500" y1="7685" x2="58500" y2="7685"/>
                        <a14:foregroundMark x1="65600" y1="35833" x2="65600" y2="35833"/>
                        <a14:foregroundMark x1="65600" y1="27130" x2="65600" y2="27130"/>
                        <a14:foregroundMark x1="60900" y1="29259" x2="60900" y2="29259"/>
                        <a14:foregroundMark x1="40300" y1="77593" x2="40300" y2="77593"/>
                      </a14:backgroundRemoval>
                    </a14:imgEffect>
                  </a14:imgLayer>
                </a14:imgProps>
              </a:ext>
            </a:extLst>
          </a:blip>
          <a:stretch>
            <a:fillRect/>
          </a:stretch>
        </p:blipFill>
        <p:spPr>
          <a:xfrm>
            <a:off x="9093618" y="4220091"/>
            <a:ext cx="2773160" cy="3063211"/>
          </a:xfrm>
          <a:prstGeom prst="rect">
            <a:avLst/>
          </a:prstGeom>
        </p:spPr>
      </p:pic>
      <p:pic>
        <p:nvPicPr>
          <p:cNvPr id="12" name="Picture 11">
            <a:extLst>
              <a:ext uri="{FF2B5EF4-FFF2-40B4-BE49-F238E27FC236}">
                <a16:creationId xmlns:a16="http://schemas.microsoft.com/office/drawing/2014/main" id="{A1571C9D-6ABD-444F-A625-58464A3979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0185" y1="46352" x2="60185" y2="46352"/>
                        <a14:foregroundMark x1="50926" y1="18026" x2="50926" y2="18026"/>
                        <a14:foregroundMark x1="50000" y1="67382" x2="50000" y2="67382"/>
                        <a14:foregroundMark x1="55556" y1="59227" x2="55556" y2="59227"/>
                        <a14:foregroundMark x1="62500" y1="69957" x2="62500" y2="69957"/>
                        <a14:foregroundMark x1="63889" y1="63948" x2="63889" y2="63948"/>
                        <a14:foregroundMark x1="35185" y1="71674" x2="35185" y2="71674"/>
                        <a14:foregroundMark x1="30556" y1="72103" x2="30556" y2="72103"/>
                        <a14:foregroundMark x1="41204" y1="67382" x2="41204" y2="67382"/>
                        <a14:foregroundMark x1="56019" y1="65236" x2="56019" y2="65236"/>
                        <a14:foregroundMark x1="37500" y1="38627" x2="37500" y2="38627"/>
                      </a14:backgroundRemoval>
                    </a14:imgEffect>
                  </a14:imgLayer>
                </a14:imgProps>
              </a:ext>
            </a:extLst>
          </a:blip>
          <a:stretch>
            <a:fillRect/>
          </a:stretch>
        </p:blipFill>
        <p:spPr>
          <a:xfrm flipH="1">
            <a:off x="-434431" y="4139587"/>
            <a:ext cx="3859674" cy="3300328"/>
          </a:xfrm>
          <a:prstGeom prst="rect">
            <a:avLst/>
          </a:prstGeom>
        </p:spPr>
      </p:pic>
    </p:spTree>
    <p:extLst>
      <p:ext uri="{BB962C8B-B14F-4D97-AF65-F5344CB8AC3E}">
        <p14:creationId xmlns:p14="http://schemas.microsoft.com/office/powerpoint/2010/main" val="359605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5000">
              <a:schemeClr val="accent5">
                <a:lumMod val="5000"/>
                <a:lumOff val="95000"/>
              </a:schemeClr>
            </a:gs>
            <a:gs pos="100000">
              <a:schemeClr val="accent5">
                <a:lumMod val="45000"/>
                <a:lumOff val="55000"/>
              </a:schemeClr>
            </a:gs>
            <a:gs pos="84000">
              <a:srgbClr val="E4EEF8"/>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BA76A-AB26-4852-AB71-CB833654619A}"/>
              </a:ext>
            </a:extLst>
          </p:cNvPr>
          <p:cNvSpPr txBox="1"/>
          <p:nvPr/>
        </p:nvSpPr>
        <p:spPr>
          <a:xfrm>
            <a:off x="762731" y="1722343"/>
            <a:ext cx="10666535" cy="4031873"/>
          </a:xfrm>
          <a:prstGeom prst="rect">
            <a:avLst/>
          </a:prstGeom>
          <a:noFill/>
        </p:spPr>
        <p:txBody>
          <a:bodyPr wrap="square">
            <a:spAutoFit/>
          </a:bodyPr>
          <a:lstStyle/>
          <a:p>
            <a:pPr algn="ctr"/>
            <a:endParaRPr lang="en-GB" sz="2000" dirty="0">
              <a:latin typeface="Arial" panose="020B0604020202020204" pitchFamily="34" charset="0"/>
              <a:cs typeface="Arial" panose="020B0604020202020204" pitchFamily="34" charset="0"/>
            </a:endParaRPr>
          </a:p>
          <a:p>
            <a:pPr algn="ctr"/>
            <a:r>
              <a:rPr lang="en-GB" sz="2000" dirty="0">
                <a:latin typeface="Calibri" panose="020F0502020204030204" pitchFamily="34" charset="0"/>
                <a:cs typeface="Arial" panose="020B0604020202020204" pitchFamily="34" charset="0"/>
              </a:rPr>
              <a:t>It is also obligatory on men to safeguard their piety and modesty. They have been commanded to observe ghade basr (lowering of eyes) and should keep their gaze lowered and hearts and mind safeguarded against impure thoughts and bad intentions.</a:t>
            </a:r>
          </a:p>
          <a:p>
            <a:pPr algn="ctr"/>
            <a:endParaRPr lang="en-GB" sz="1400" b="1" dirty="0">
              <a:latin typeface="Calibri" panose="020F0502020204030204" pitchFamily="34" charset="0"/>
              <a:cs typeface="Arial" panose="020B0604020202020204" pitchFamily="34" charset="0"/>
            </a:endParaRPr>
          </a:p>
          <a:p>
            <a:pPr algn="ctr"/>
            <a:r>
              <a:rPr lang="en-GB" sz="1400" b="1" dirty="0" smtClean="0">
                <a:latin typeface="Calibri" panose="020F0502020204030204" pitchFamily="34" charset="0"/>
                <a:cs typeface="Arial" panose="020B0604020202020204" pitchFamily="34" charset="0"/>
              </a:rPr>
              <a:t>(</a:t>
            </a:r>
            <a:r>
              <a:rPr lang="en-GB" sz="1600" b="1" dirty="0" err="1" smtClean="0">
                <a:latin typeface="Calibri" panose="020F0502020204030204" pitchFamily="34" charset="0"/>
                <a:cs typeface="Arial" panose="020B0604020202020204" pitchFamily="34" charset="0"/>
              </a:rPr>
              <a:t>Khuddam</a:t>
            </a:r>
            <a:r>
              <a:rPr lang="en-GB" sz="1600" b="1" dirty="0" smtClean="0">
                <a:latin typeface="Calibri" panose="020F0502020204030204" pitchFamily="34" charset="0"/>
                <a:cs typeface="Arial" panose="020B0604020202020204" pitchFamily="34" charset="0"/>
              </a:rPr>
              <a:t>/</a:t>
            </a:r>
            <a:r>
              <a:rPr lang="en-GB" sz="1600" b="1" dirty="0" err="1" smtClean="0">
                <a:latin typeface="Calibri" panose="020F0502020204030204" pitchFamily="34" charset="0"/>
                <a:cs typeface="Arial" panose="020B0604020202020204" pitchFamily="34" charset="0"/>
              </a:rPr>
              <a:t>Atfal</a:t>
            </a:r>
            <a:r>
              <a:rPr lang="en-GB" sz="1600" b="1" dirty="0" smtClean="0">
                <a:latin typeface="Calibri" panose="020F0502020204030204" pitchFamily="34" charset="0"/>
                <a:cs typeface="Arial" panose="020B0604020202020204" pitchFamily="34" charset="0"/>
              </a:rPr>
              <a:t> </a:t>
            </a:r>
            <a:r>
              <a:rPr lang="en-GB" sz="1600" b="1" dirty="0" err="1" smtClean="0">
                <a:latin typeface="Calibri" panose="020F0502020204030204" pitchFamily="34" charset="0"/>
                <a:cs typeface="Arial" panose="020B0604020202020204" pitchFamily="34" charset="0"/>
              </a:rPr>
              <a:t>Ijtema</a:t>
            </a:r>
            <a:r>
              <a:rPr lang="en-GB" sz="1600" b="1" dirty="0">
                <a:latin typeface="Calibri" panose="020F0502020204030204" pitchFamily="34" charset="0"/>
                <a:cs typeface="Arial" panose="020B0604020202020204" pitchFamily="34" charset="0"/>
              </a:rPr>
              <a:t> 10</a:t>
            </a:r>
            <a:r>
              <a:rPr lang="en-GB" sz="1600" b="1" baseline="30000" dirty="0">
                <a:latin typeface="Calibri" panose="020F0502020204030204" pitchFamily="34" charset="0"/>
                <a:cs typeface="Arial" panose="020B0604020202020204" pitchFamily="34" charset="0"/>
              </a:rPr>
              <a:t>th</a:t>
            </a:r>
            <a:r>
              <a:rPr lang="en-GB" sz="1600" b="1" dirty="0">
                <a:latin typeface="Calibri" panose="020F0502020204030204" pitchFamily="34" charset="0"/>
                <a:cs typeface="Arial" panose="020B0604020202020204" pitchFamily="34" charset="0"/>
              </a:rPr>
              <a:t> Oct 2017 )</a:t>
            </a:r>
          </a:p>
          <a:p>
            <a:pPr algn="ctr"/>
            <a:endParaRPr lang="en-GB" sz="1400" b="1" dirty="0">
              <a:latin typeface="Calibri" panose="020F050202020403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r>
              <a:rPr lang="en-GB" sz="2000" i="1" dirty="0" err="1">
                <a:cs typeface="Arial" panose="020B0604020202020204" pitchFamily="34" charset="0"/>
              </a:rPr>
              <a:t>Huzoor</a:t>
            </a:r>
            <a:r>
              <a:rPr lang="en-GB" sz="2000" i="1" dirty="0">
                <a:cs typeface="Arial" panose="020B0604020202020204" pitchFamily="34" charset="0"/>
              </a:rPr>
              <a:t> e </a:t>
            </a:r>
            <a:r>
              <a:rPr lang="en-GB" sz="2000" i="1" dirty="0" err="1">
                <a:cs typeface="Arial" panose="020B0604020202020204" pitchFamily="34" charset="0"/>
              </a:rPr>
              <a:t>Aqdas</a:t>
            </a:r>
            <a:r>
              <a:rPr lang="en-GB" sz="2000" i="1" dirty="0">
                <a:cs typeface="Arial" panose="020B0604020202020204" pitchFamily="34" charset="0"/>
              </a:rPr>
              <a:t> (aba) further explains how men are also required to be modest</a:t>
            </a:r>
            <a:r>
              <a:rPr lang="en-GB" sz="2000" dirty="0">
                <a:cs typeface="Arial" panose="020B0604020202020204" pitchFamily="34" charset="0"/>
              </a:rPr>
              <a:t>:</a:t>
            </a:r>
          </a:p>
          <a:p>
            <a:pPr algn="ctr"/>
            <a:endParaRPr lang="en-GB" sz="2000" dirty="0">
              <a:cs typeface="Arial" panose="020B0604020202020204" pitchFamily="34" charset="0"/>
            </a:endParaRPr>
          </a:p>
          <a:p>
            <a:pPr algn="ctr"/>
            <a:r>
              <a:rPr lang="en-GB" sz="2000" dirty="0">
                <a:cs typeface="Arial" panose="020B0604020202020204" pitchFamily="34" charset="0"/>
              </a:rPr>
              <a:t>If women are not allowed to swim with men then men are also not allowed to swim with women. Thus these restrictions are not only for women they are for men also. </a:t>
            </a:r>
            <a:r>
              <a:rPr lang="en-GB" sz="2000" b="1" dirty="0">
                <a:cs typeface="Arial" panose="020B0604020202020204" pitchFamily="34" charset="0"/>
              </a:rPr>
              <a:t>The commandments which require men to lower their eyes in front of women has increased the respect of the women.</a:t>
            </a:r>
            <a:r>
              <a:rPr lang="en-GB" sz="2000" dirty="0">
                <a:cs typeface="Arial" panose="020B0604020202020204" pitchFamily="34" charset="0"/>
              </a:rPr>
              <a:t> Thus every commandment of Islam is full of wisdom and reduces the possibilities of evils.</a:t>
            </a:r>
          </a:p>
        </p:txBody>
      </p:sp>
      <p:sp>
        <p:nvSpPr>
          <p:cNvPr id="6" name="TextBox 5">
            <a:extLst>
              <a:ext uri="{FF2B5EF4-FFF2-40B4-BE49-F238E27FC236}">
                <a16:creationId xmlns:a16="http://schemas.microsoft.com/office/drawing/2014/main" id="{F5234E11-22F2-430E-94F7-F51C45D4078E}"/>
              </a:ext>
            </a:extLst>
          </p:cNvPr>
          <p:cNvSpPr txBox="1"/>
          <p:nvPr/>
        </p:nvSpPr>
        <p:spPr>
          <a:xfrm>
            <a:off x="4217242" y="407447"/>
            <a:ext cx="3757516" cy="584775"/>
          </a:xfrm>
          <a:prstGeom prst="rect">
            <a:avLst/>
          </a:prstGeom>
          <a:noFill/>
        </p:spPr>
        <p:txBody>
          <a:bodyPr wrap="square" rtlCol="0">
            <a:spAutoFit/>
          </a:bodyPr>
          <a:lstStyle/>
          <a:p>
            <a:r>
              <a:rPr lang="en-GB" sz="3200" b="1" u="sng" dirty="0"/>
              <a:t>Modesty for MEN</a:t>
            </a:r>
          </a:p>
        </p:txBody>
      </p:sp>
      <p:sp>
        <p:nvSpPr>
          <p:cNvPr id="5" name="TextBox 4">
            <a:extLst>
              <a:ext uri="{FF2B5EF4-FFF2-40B4-BE49-F238E27FC236}">
                <a16:creationId xmlns:a16="http://schemas.microsoft.com/office/drawing/2014/main" id="{84E2C2AA-286F-4DAD-B07E-083EFE4DA4EE}"/>
              </a:ext>
            </a:extLst>
          </p:cNvPr>
          <p:cNvSpPr txBox="1"/>
          <p:nvPr/>
        </p:nvSpPr>
        <p:spPr>
          <a:xfrm>
            <a:off x="3773213" y="1196116"/>
            <a:ext cx="6096000" cy="461665"/>
          </a:xfrm>
          <a:prstGeom prst="rect">
            <a:avLst/>
          </a:prstGeom>
          <a:noFill/>
        </p:spPr>
        <p:txBody>
          <a:bodyPr wrap="square">
            <a:spAutoFit/>
          </a:bodyPr>
          <a:lstStyle/>
          <a:p>
            <a:r>
              <a:rPr lang="en-GB" sz="2400" b="1" dirty="0"/>
              <a:t>Hazrat Khalifatul Masih V (aba) </a:t>
            </a:r>
          </a:p>
        </p:txBody>
      </p:sp>
      <p:sp>
        <p:nvSpPr>
          <p:cNvPr id="4" name="TextBox 3">
            <a:extLst>
              <a:ext uri="{FF2B5EF4-FFF2-40B4-BE49-F238E27FC236}">
                <a16:creationId xmlns:a16="http://schemas.microsoft.com/office/drawing/2014/main" id="{FBE3470D-5915-4759-AE3B-84F04CE91A17}"/>
              </a:ext>
            </a:extLst>
          </p:cNvPr>
          <p:cNvSpPr txBox="1"/>
          <p:nvPr/>
        </p:nvSpPr>
        <p:spPr>
          <a:xfrm>
            <a:off x="4162096" y="6265887"/>
            <a:ext cx="3867807" cy="369332"/>
          </a:xfrm>
          <a:prstGeom prst="rect">
            <a:avLst/>
          </a:prstGeom>
          <a:noFill/>
        </p:spPr>
        <p:txBody>
          <a:bodyPr wrap="square" rtlCol="0">
            <a:spAutoFit/>
          </a:bodyPr>
          <a:lstStyle/>
          <a:p>
            <a:r>
              <a:rPr lang="en-GB" dirty="0"/>
              <a:t>(</a:t>
            </a:r>
            <a:r>
              <a:rPr lang="en-GB" b="1" dirty="0"/>
              <a:t>Friday Sermon 13</a:t>
            </a:r>
            <a:r>
              <a:rPr lang="en-GB" b="1" baseline="30000" dirty="0"/>
              <a:t>th</a:t>
            </a:r>
            <a:r>
              <a:rPr lang="en-GB" b="1" dirty="0"/>
              <a:t> January 2017</a:t>
            </a:r>
            <a:r>
              <a:rPr lang="en-GB" dirty="0"/>
              <a:t>)</a:t>
            </a:r>
          </a:p>
        </p:txBody>
      </p:sp>
    </p:spTree>
    <p:extLst>
      <p:ext uri="{BB962C8B-B14F-4D97-AF65-F5344CB8AC3E}">
        <p14:creationId xmlns:p14="http://schemas.microsoft.com/office/powerpoint/2010/main" val="137268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E4EEF8"/>
            </a:gs>
            <a:gs pos="84000">
              <a:srgbClr val="FFDDDD"/>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1F4ACF-5E29-42C2-B6E0-3359C213B372}"/>
              </a:ext>
            </a:extLst>
          </p:cNvPr>
          <p:cNvSpPr txBox="1"/>
          <p:nvPr/>
        </p:nvSpPr>
        <p:spPr>
          <a:xfrm>
            <a:off x="843160" y="182563"/>
            <a:ext cx="5251316"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ea typeface="+mj-ea"/>
                <a:cs typeface="+mj-cs"/>
              </a:rPr>
              <a:t>Modesty for Women</a:t>
            </a:r>
          </a:p>
        </p:txBody>
      </p:sp>
      <p:sp>
        <p:nvSpPr>
          <p:cNvPr id="3" name="TextBox 2">
            <a:extLst>
              <a:ext uri="{FF2B5EF4-FFF2-40B4-BE49-F238E27FC236}">
                <a16:creationId xmlns:a16="http://schemas.microsoft.com/office/drawing/2014/main" id="{9393C561-6B10-4E05-BBE6-778618936964}"/>
              </a:ext>
            </a:extLst>
          </p:cNvPr>
          <p:cNvSpPr txBox="1"/>
          <p:nvPr/>
        </p:nvSpPr>
        <p:spPr>
          <a:xfrm>
            <a:off x="840112" y="1800291"/>
            <a:ext cx="4619621" cy="3843666"/>
          </a:xfrm>
          <a:prstGeom prst="rect">
            <a:avLst/>
          </a:prstGeom>
        </p:spPr>
        <p:txBody>
          <a:bodyPr vert="horz" lIns="91440" tIns="45720" rIns="91440" bIns="45720" rtlCol="0">
            <a:normAutofit/>
          </a:bodyPr>
          <a:lstStyle/>
          <a:p>
            <a:pPr>
              <a:lnSpc>
                <a:spcPct val="90000"/>
              </a:lnSpc>
              <a:spcAft>
                <a:spcPts val="600"/>
              </a:spcAft>
            </a:pPr>
            <a:endParaRPr lang="en-US" sz="2800" dirty="0"/>
          </a:p>
        </p:txBody>
      </p:sp>
      <p:pic>
        <p:nvPicPr>
          <p:cNvPr id="6" name="Picture 5">
            <a:extLst>
              <a:ext uri="{FF2B5EF4-FFF2-40B4-BE49-F238E27FC236}">
                <a16:creationId xmlns:a16="http://schemas.microsoft.com/office/drawing/2014/main" id="{998CC57C-0E29-47F4-910B-844A60AD2439}"/>
              </a:ext>
            </a:extLst>
          </p:cNvPr>
          <p:cNvPicPr>
            <a:picLocks noChangeAspect="1"/>
          </p:cNvPicPr>
          <p:nvPr/>
        </p:nvPicPr>
        <p:blipFill rotWithShape="1">
          <a:blip r:embed="rId2"/>
          <a:srcRect r="2" b="2696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6F335999-B245-4D3B-BE0F-B46C7C5588E2}"/>
              </a:ext>
            </a:extLst>
          </p:cNvPr>
          <p:cNvSpPr txBox="1"/>
          <p:nvPr/>
        </p:nvSpPr>
        <p:spPr>
          <a:xfrm>
            <a:off x="1592393" y="6030454"/>
            <a:ext cx="3752850" cy="584775"/>
          </a:xfrm>
          <a:prstGeom prst="rect">
            <a:avLst/>
          </a:prstGeom>
          <a:noFill/>
        </p:spPr>
        <p:txBody>
          <a:bodyPr wrap="square" rtlCol="0">
            <a:spAutoFit/>
          </a:bodyPr>
          <a:lstStyle/>
          <a:p>
            <a:pPr algn="ctr"/>
            <a:r>
              <a:rPr lang="en-GB" sz="1600" b="1" dirty="0"/>
              <a:t>(Lajna Imaillah Ijtema UK)</a:t>
            </a:r>
          </a:p>
          <a:p>
            <a:pPr algn="ctr"/>
            <a:r>
              <a:rPr lang="en-GB" sz="1600" b="1" dirty="0"/>
              <a:t>27.10.14</a:t>
            </a:r>
          </a:p>
        </p:txBody>
      </p:sp>
      <p:sp>
        <p:nvSpPr>
          <p:cNvPr id="8" name="TextBox 7">
            <a:extLst>
              <a:ext uri="{FF2B5EF4-FFF2-40B4-BE49-F238E27FC236}">
                <a16:creationId xmlns:a16="http://schemas.microsoft.com/office/drawing/2014/main" id="{A9410A64-DD40-4740-99AF-5DA1D77D3F51}"/>
              </a:ext>
            </a:extLst>
          </p:cNvPr>
          <p:cNvSpPr txBox="1"/>
          <p:nvPr/>
        </p:nvSpPr>
        <p:spPr>
          <a:xfrm>
            <a:off x="420818" y="1884047"/>
            <a:ext cx="6096000" cy="4062651"/>
          </a:xfrm>
          <a:prstGeom prst="rect">
            <a:avLst/>
          </a:prstGeom>
          <a:noFill/>
        </p:spPr>
        <p:txBody>
          <a:bodyPr wrap="square">
            <a:spAutoFit/>
          </a:bodyPr>
          <a:lstStyle/>
          <a:p>
            <a:pPr algn="ctr"/>
            <a:r>
              <a:rPr lang="en-GB" sz="2400" dirty="0"/>
              <a:t>Hazrat Khalifatul Masih V (aba) </a:t>
            </a:r>
            <a:r>
              <a:rPr lang="en-GB" sz="2400" dirty="0" smtClean="0"/>
              <a:t>states:</a:t>
            </a:r>
            <a:endParaRPr lang="en-GB" sz="2400" dirty="0"/>
          </a:p>
          <a:p>
            <a:pPr algn="ctr"/>
            <a:endParaRPr lang="en-GB" sz="2400" dirty="0"/>
          </a:p>
          <a:p>
            <a:pPr algn="ctr"/>
            <a:r>
              <a:rPr lang="en-GB" sz="2400" dirty="0"/>
              <a:t>“It is often alleged that Purdah takes away women’s rights. However, we know that this is not the case and the truth is that Purdah and Hijab actually establish the true dignity, independence and freedom of women. Hijab does not only give women physical security but is also a key means of giving them spiritual security and purity of heart.”</a:t>
            </a:r>
          </a:p>
          <a:p>
            <a:endParaRPr lang="en-GB" dirty="0"/>
          </a:p>
        </p:txBody>
      </p:sp>
    </p:spTree>
    <p:extLst>
      <p:ext uri="{BB962C8B-B14F-4D97-AF65-F5344CB8AC3E}">
        <p14:creationId xmlns:p14="http://schemas.microsoft.com/office/powerpoint/2010/main" val="139657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DDD"/>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Rectangle 32">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CBA5D4-B694-4F62-A9E3-1D3EEED4E022}"/>
              </a:ext>
            </a:extLst>
          </p:cNvPr>
          <p:cNvSpPr txBox="1"/>
          <p:nvPr/>
        </p:nvSpPr>
        <p:spPr>
          <a:xfrm>
            <a:off x="1624761" y="0"/>
            <a:ext cx="8942477" cy="6858000"/>
          </a:xfrm>
          <a:prstGeom prst="rect">
            <a:avLst/>
          </a:prstGeom>
          <a:gradFill flip="none" rotWithShape="1">
            <a:gsLst>
              <a:gs pos="99714">
                <a:srgbClr val="B6D3ED"/>
              </a:gs>
              <a:gs pos="99429">
                <a:srgbClr val="FFDDDD"/>
              </a:gs>
              <a:gs pos="16000">
                <a:srgbClr val="E4EEF8"/>
              </a:gs>
              <a:gs pos="88000">
                <a:srgbClr val="E4EEF8"/>
              </a:gs>
              <a:gs pos="53000">
                <a:srgbClr val="FFF7F7"/>
              </a:gs>
              <a:gs pos="0">
                <a:srgbClr val="E4EEF8"/>
              </a:gs>
              <a:gs pos="0">
                <a:srgbClr val="E4EEF8"/>
              </a:gs>
            </a:gsLst>
            <a:lin ang="5400000" scaled="1"/>
            <a:tileRect/>
          </a:gradFill>
          <a:effectLst>
            <a:glow rad="139700">
              <a:schemeClr val="accent5">
                <a:satMod val="175000"/>
                <a:alpha val="40000"/>
              </a:schemeClr>
            </a:glow>
          </a:effectLst>
        </p:spPr>
        <p:txBody>
          <a:bodyPr vert="horz" lIns="91440" tIns="45720" rIns="91440" bIns="45720" rtlCol="0">
            <a:normAutofit/>
          </a:bodyPr>
          <a:lstStyle/>
          <a:p>
            <a:pPr>
              <a:lnSpc>
                <a:spcPct val="90000"/>
              </a:lnSpc>
              <a:spcAft>
                <a:spcPts val="600"/>
              </a:spcAft>
            </a:pPr>
            <a:r>
              <a:rPr lang="en-US" sz="4000" b="1" dirty="0"/>
              <a:t>                    </a:t>
            </a:r>
          </a:p>
          <a:p>
            <a:pPr>
              <a:lnSpc>
                <a:spcPct val="90000"/>
              </a:lnSpc>
              <a:spcAft>
                <a:spcPts val="600"/>
              </a:spcAft>
            </a:pPr>
            <a:r>
              <a:rPr lang="en-US" sz="4000" b="1" dirty="0"/>
              <a:t>                    What </a:t>
            </a:r>
            <a:r>
              <a:rPr lang="en-US" sz="4000" b="1" i="1" dirty="0"/>
              <a:t>is </a:t>
            </a:r>
            <a:r>
              <a:rPr lang="en-US" sz="4000" b="1" dirty="0"/>
              <a:t>Modesty?</a:t>
            </a:r>
          </a:p>
          <a:p>
            <a:pPr>
              <a:lnSpc>
                <a:spcPct val="90000"/>
              </a:lnSpc>
              <a:spcAft>
                <a:spcPts val="600"/>
              </a:spcAft>
            </a:pPr>
            <a:endParaRPr lang="en-US" sz="3200" b="1" u="sng" dirty="0"/>
          </a:p>
          <a:p>
            <a:pPr algn="ctr">
              <a:lnSpc>
                <a:spcPct val="90000"/>
              </a:lnSpc>
              <a:spcAft>
                <a:spcPts val="600"/>
              </a:spcAft>
            </a:pPr>
            <a:r>
              <a:rPr lang="en-US" sz="2800" dirty="0"/>
              <a:t>Modesty is to do good things and to avoid bad acts. It’s one of the</a:t>
            </a:r>
            <a:r>
              <a:rPr lang="en-US" sz="2800" b="1" i="1" dirty="0"/>
              <a:t> most </a:t>
            </a:r>
            <a:r>
              <a:rPr lang="en-US" sz="2800" dirty="0"/>
              <a:t>important morals in Islam. </a:t>
            </a:r>
          </a:p>
          <a:p>
            <a:pPr algn="ctr">
              <a:lnSpc>
                <a:spcPct val="90000"/>
              </a:lnSpc>
              <a:spcAft>
                <a:spcPts val="600"/>
              </a:spcAft>
            </a:pPr>
            <a:endParaRPr lang="en-US" sz="2800" dirty="0"/>
          </a:p>
          <a:p>
            <a:pPr algn="ctr">
              <a:lnSpc>
                <a:spcPct val="90000"/>
              </a:lnSpc>
              <a:spcAft>
                <a:spcPts val="600"/>
              </a:spcAft>
            </a:pPr>
            <a:r>
              <a:rPr lang="en-US" sz="2800" dirty="0"/>
              <a:t> The Holy Prophet</a:t>
            </a:r>
            <a:r>
              <a:rPr lang="en-US" sz="2800" baseline="30000" dirty="0"/>
              <a:t>sa</a:t>
            </a:r>
            <a:r>
              <a:rPr lang="en-US" sz="2800" dirty="0"/>
              <a:t> used to say </a:t>
            </a:r>
            <a:r>
              <a:rPr lang="en-US" sz="2800" dirty="0" smtClean="0"/>
              <a:t>that: </a:t>
            </a:r>
            <a:endParaRPr lang="en-US" sz="2800" dirty="0"/>
          </a:p>
          <a:p>
            <a:pPr algn="ctr">
              <a:lnSpc>
                <a:spcPct val="90000"/>
              </a:lnSpc>
              <a:spcAft>
                <a:spcPts val="600"/>
              </a:spcAft>
            </a:pPr>
            <a:r>
              <a:rPr lang="en-US" sz="2800" dirty="0"/>
              <a:t>     </a:t>
            </a:r>
            <a:r>
              <a:rPr lang="en-US" sz="3200" dirty="0"/>
              <a:t>“</a:t>
            </a:r>
            <a:r>
              <a:rPr lang="en-US" sz="2800" dirty="0"/>
              <a:t>Immodesty found in anything, makes it ugly and </a:t>
            </a:r>
          </a:p>
          <a:p>
            <a:pPr algn="ctr">
              <a:lnSpc>
                <a:spcPct val="90000"/>
              </a:lnSpc>
              <a:spcAft>
                <a:spcPts val="600"/>
              </a:spcAft>
            </a:pPr>
            <a:r>
              <a:rPr lang="en-US" sz="2800" dirty="0"/>
              <a:t>       modesty present in anything, makes it beautiful”. </a:t>
            </a:r>
          </a:p>
          <a:p>
            <a:pPr algn="ctr">
              <a:lnSpc>
                <a:spcPct val="90000"/>
              </a:lnSpc>
              <a:spcAft>
                <a:spcPts val="600"/>
              </a:spcAft>
            </a:pPr>
            <a:endParaRPr lang="en-US" sz="2800" dirty="0"/>
          </a:p>
          <a:p>
            <a:pPr algn="ctr">
              <a:lnSpc>
                <a:spcPct val="90000"/>
              </a:lnSpc>
              <a:spcAft>
                <a:spcPts val="600"/>
              </a:spcAft>
            </a:pPr>
            <a:r>
              <a:rPr lang="en-US" sz="2800" dirty="0"/>
              <a:t> It is a lifestyle. It’s in the way </a:t>
            </a:r>
            <a:r>
              <a:rPr lang="en-US" sz="2800" dirty="0" smtClean="0"/>
              <a:t>we</a:t>
            </a:r>
            <a:r>
              <a:rPr lang="en-US" sz="2800" b="1" i="1" dirty="0" smtClean="0"/>
              <a:t> </a:t>
            </a:r>
            <a:r>
              <a:rPr lang="en-US" sz="2800" b="1" i="1" u="sng" dirty="0"/>
              <a:t>act </a:t>
            </a:r>
            <a:r>
              <a:rPr lang="en-US" sz="2800" dirty="0"/>
              <a:t>with </a:t>
            </a:r>
            <a:r>
              <a:rPr lang="en-US" sz="2800" dirty="0" smtClean="0"/>
              <a:t>people. </a:t>
            </a:r>
            <a:r>
              <a:rPr lang="en-US" sz="2800" dirty="0"/>
              <a:t>It’s in </a:t>
            </a:r>
            <a:r>
              <a:rPr lang="en-US" sz="2800" dirty="0" smtClean="0"/>
              <a:t>our </a:t>
            </a:r>
            <a:r>
              <a:rPr lang="en-US" sz="2800" b="1" i="1" u="sng" dirty="0"/>
              <a:t>attitude</a:t>
            </a:r>
            <a:r>
              <a:rPr lang="en-US" sz="2800" dirty="0"/>
              <a:t>, in </a:t>
            </a:r>
            <a:r>
              <a:rPr lang="en-US" sz="2800" dirty="0" smtClean="0"/>
              <a:t>our</a:t>
            </a:r>
            <a:r>
              <a:rPr lang="en-US" sz="2800" b="1" i="1" u="sng" dirty="0" smtClean="0"/>
              <a:t> </a:t>
            </a:r>
            <a:r>
              <a:rPr lang="en-US" sz="2800" b="1" i="1" u="sng" dirty="0"/>
              <a:t>dressing</a:t>
            </a:r>
            <a:r>
              <a:rPr lang="en-US" sz="2800" dirty="0"/>
              <a:t>, </a:t>
            </a:r>
            <a:r>
              <a:rPr lang="en-US" sz="2800" dirty="0" smtClean="0"/>
              <a:t>our </a:t>
            </a:r>
            <a:r>
              <a:rPr lang="en-US" sz="2800" b="1" i="1" u="sng" dirty="0"/>
              <a:t>behaviour</a:t>
            </a:r>
            <a:r>
              <a:rPr lang="en-US" sz="2800" dirty="0"/>
              <a:t>, </a:t>
            </a:r>
            <a:r>
              <a:rPr lang="en-US" sz="2800" dirty="0" smtClean="0"/>
              <a:t>our </a:t>
            </a:r>
            <a:r>
              <a:rPr lang="en-US" sz="2800" b="1" i="1" u="sng" dirty="0"/>
              <a:t>interests</a:t>
            </a:r>
            <a:r>
              <a:rPr lang="en-US" sz="2800" dirty="0"/>
              <a:t>, </a:t>
            </a:r>
            <a:r>
              <a:rPr lang="en-US" sz="2800" dirty="0" smtClean="0"/>
              <a:t>in what we </a:t>
            </a:r>
            <a:r>
              <a:rPr lang="en-US" sz="2800" b="1" i="1" u="sng" dirty="0" smtClean="0"/>
              <a:t>say</a:t>
            </a:r>
            <a:r>
              <a:rPr lang="en-US" sz="2800" b="1" i="1" dirty="0" smtClean="0"/>
              <a:t> </a:t>
            </a:r>
            <a:r>
              <a:rPr lang="en-US" sz="2800" dirty="0"/>
              <a:t>and </a:t>
            </a:r>
            <a:r>
              <a:rPr lang="en-US" sz="2800" dirty="0" smtClean="0"/>
              <a:t>what we </a:t>
            </a:r>
            <a:r>
              <a:rPr lang="en-US" sz="2800" b="1" i="1" u="sng" dirty="0"/>
              <a:t>hear</a:t>
            </a:r>
            <a:r>
              <a:rPr lang="en-US" sz="2800" b="1" i="1" dirty="0"/>
              <a:t>.</a:t>
            </a:r>
          </a:p>
        </p:txBody>
      </p:sp>
      <p:sp>
        <p:nvSpPr>
          <p:cNvPr id="44" name="Rectangle 3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36">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38">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0">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257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0">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BCA05C9-AE4E-4B28-884D-1EE76E98FE91}"/>
              </a:ext>
            </a:extLst>
          </p:cNvPr>
          <p:cNvSpPr txBox="1"/>
          <p:nvPr/>
        </p:nvSpPr>
        <p:spPr>
          <a:xfrm>
            <a:off x="1014060" y="543148"/>
            <a:ext cx="8550354" cy="5559212"/>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3100" b="1" dirty="0"/>
              <a:t>                             </a:t>
            </a:r>
            <a:r>
              <a:rPr lang="en-US" sz="4100" b="1" u="sng" dirty="0"/>
              <a:t>Story from the Holy </a:t>
            </a:r>
            <a:r>
              <a:rPr lang="en-US" sz="4100" b="1" u="sng" dirty="0" smtClean="0"/>
              <a:t>Qur’an </a:t>
            </a:r>
            <a:endParaRPr lang="en-US" sz="4100" b="1" u="sng" dirty="0"/>
          </a:p>
          <a:p>
            <a:pPr>
              <a:lnSpc>
                <a:spcPct val="90000"/>
              </a:lnSpc>
              <a:spcAft>
                <a:spcPts val="600"/>
              </a:spcAft>
            </a:pPr>
            <a:endParaRPr lang="en-US" sz="2000" b="1" dirty="0"/>
          </a:p>
          <a:p>
            <a:pPr>
              <a:lnSpc>
                <a:spcPct val="90000"/>
              </a:lnSpc>
              <a:spcAft>
                <a:spcPts val="600"/>
              </a:spcAft>
            </a:pPr>
            <a:r>
              <a:rPr lang="en-US" sz="3300" dirty="0"/>
              <a:t>Purdah and modesty has existed in all past religions </a:t>
            </a:r>
            <a:r>
              <a:rPr lang="en-US" sz="3300" dirty="0" smtClean="0"/>
              <a:t>which came </a:t>
            </a:r>
            <a:r>
              <a:rPr lang="en-US" sz="3300" dirty="0"/>
              <a:t>from Allah. </a:t>
            </a:r>
            <a:r>
              <a:rPr lang="en-US" sz="3300" dirty="0" smtClean="0"/>
              <a:t>He finally completed His religion </a:t>
            </a:r>
            <a:r>
              <a:rPr lang="en-US" sz="3300" dirty="0"/>
              <a:t>and called it Islam. Islam gave clear instructions for mankind to follow for all time. </a:t>
            </a:r>
          </a:p>
          <a:p>
            <a:pPr>
              <a:lnSpc>
                <a:spcPct val="90000"/>
              </a:lnSpc>
              <a:spcAft>
                <a:spcPts val="600"/>
              </a:spcAft>
            </a:pPr>
            <a:r>
              <a:rPr lang="en-US" sz="3300" dirty="0"/>
              <a:t>We have an example in the Holy Qur’an about modesty. During Hazrat Musa’s (as) time two women stood to one side with their </a:t>
            </a:r>
            <a:r>
              <a:rPr lang="en-US" sz="3300" dirty="0" smtClean="0"/>
              <a:t>animals at the watering place, </a:t>
            </a:r>
            <a:r>
              <a:rPr lang="en-US" sz="3300" dirty="0"/>
              <a:t>not </a:t>
            </a:r>
            <a:r>
              <a:rPr lang="en-US" sz="3300" dirty="0" smtClean="0"/>
              <a:t>wishing to move forward out </a:t>
            </a:r>
            <a:r>
              <a:rPr lang="en-US" sz="3300" dirty="0"/>
              <a:t>of </a:t>
            </a:r>
            <a:r>
              <a:rPr lang="en-US" sz="3300" dirty="0" smtClean="0"/>
              <a:t>modesty. This was because men </a:t>
            </a:r>
            <a:r>
              <a:rPr lang="en-US" sz="3300" dirty="0"/>
              <a:t>were gathered with their animals. </a:t>
            </a:r>
          </a:p>
          <a:p>
            <a:pPr>
              <a:lnSpc>
                <a:spcPct val="90000"/>
              </a:lnSpc>
              <a:spcAft>
                <a:spcPts val="600"/>
              </a:spcAft>
            </a:pPr>
            <a:r>
              <a:rPr lang="en-US" sz="3300" dirty="0"/>
              <a:t>It wasn’t that the men were being inconsiderate, the women themselves felt shy and to wait until the men had finished. However, at this instance, Hazrat Musa (as) was observing this scene and felt he should </a:t>
            </a:r>
            <a:r>
              <a:rPr lang="en-US" sz="3300" dirty="0" smtClean="0"/>
              <a:t>offer his </a:t>
            </a:r>
            <a:r>
              <a:rPr lang="en-US" sz="3300" dirty="0"/>
              <a:t>help.</a:t>
            </a:r>
          </a:p>
          <a:p>
            <a:pPr>
              <a:lnSpc>
                <a:spcPct val="90000"/>
              </a:lnSpc>
              <a:spcAft>
                <a:spcPts val="600"/>
              </a:spcAft>
            </a:pPr>
            <a:r>
              <a:rPr lang="en-US" sz="3300" dirty="0"/>
              <a:t> The women were very grateful and went home to tell their father about this very kind, extraordinary man. This man was later to become a prophet.</a:t>
            </a:r>
          </a:p>
          <a:p>
            <a:pPr>
              <a:lnSpc>
                <a:spcPct val="90000"/>
              </a:lnSpc>
              <a:spcAft>
                <a:spcPts val="600"/>
              </a:spcAft>
            </a:pPr>
            <a:endParaRPr lang="en-US" sz="3300" dirty="0"/>
          </a:p>
          <a:p>
            <a:pPr indent="-228600">
              <a:lnSpc>
                <a:spcPct val="90000"/>
              </a:lnSpc>
              <a:spcAft>
                <a:spcPts val="600"/>
              </a:spcAft>
              <a:buFont typeface="Arial" panose="020B0604020202020204" pitchFamily="34" charset="0"/>
              <a:buChar char="•"/>
            </a:pPr>
            <a:endParaRPr lang="en-US" sz="2000" dirty="0"/>
          </a:p>
        </p:txBody>
      </p:sp>
      <p:grpSp>
        <p:nvGrpSpPr>
          <p:cNvPr id="31" name="Group 22">
            <a:extLst>
              <a:ext uri="{FF2B5EF4-FFF2-40B4-BE49-F238E27FC236}">
                <a16:creationId xmlns:a16="http://schemas.microsoft.com/office/drawing/2014/main" id="{07EAA094-9CF6-4695-958A-33D9BCAA94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4" name="Rectangle 23">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24">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Isosceles Triangle 26">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4D2153-03F1-43CC-8043-33191355AE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764" b="99652" l="10000" r="90000">
                        <a14:foregroundMark x1="51910" y1="7995" x2="51910" y2="7995"/>
                        <a14:foregroundMark x1="77079" y1="94902" x2="77079" y2="94902"/>
                        <a14:foregroundMark x1="77303" y1="99652" x2="77303" y2="99652"/>
                      </a14:backgroundRemoval>
                    </a14:imgEffect>
                  </a14:imgLayer>
                </a14:imgProps>
              </a:ext>
            </a:extLst>
          </a:blip>
          <a:stretch>
            <a:fillRect/>
          </a:stretch>
        </p:blipFill>
        <p:spPr>
          <a:xfrm>
            <a:off x="8551478" y="1904689"/>
            <a:ext cx="3532842" cy="3425666"/>
          </a:xfrm>
          <a:prstGeom prst="rect">
            <a:avLst/>
          </a:prstGeom>
        </p:spPr>
      </p:pic>
      <p:sp>
        <p:nvSpPr>
          <p:cNvPr id="4" name="Rectangle 3">
            <a:extLst>
              <a:ext uri="{FF2B5EF4-FFF2-40B4-BE49-F238E27FC236}">
                <a16:creationId xmlns:a16="http://schemas.microsoft.com/office/drawing/2014/main" id="{0DEE53B1-BD6E-468A-B22F-88A1817292FD}"/>
              </a:ext>
            </a:extLst>
          </p:cNvPr>
          <p:cNvSpPr/>
          <p:nvPr/>
        </p:nvSpPr>
        <p:spPr>
          <a:xfrm>
            <a:off x="4179318" y="6102360"/>
            <a:ext cx="2219838"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(Chapter 28 verse 24)</a:t>
            </a:r>
          </a:p>
        </p:txBody>
      </p:sp>
    </p:spTree>
    <p:extLst>
      <p:ext uri="{BB962C8B-B14F-4D97-AF65-F5344CB8AC3E}">
        <p14:creationId xmlns:p14="http://schemas.microsoft.com/office/powerpoint/2010/main" val="4068359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12202</TotalTime>
  <Words>1874</Words>
  <Application>Microsoft Office PowerPoint</Application>
  <PresentationFormat>Widescreen</PresentationFormat>
  <Paragraphs>158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Monotype Corsiva</vt:lpstr>
      <vt:lpstr>Vivaldi</vt:lpstr>
      <vt:lpstr>Office Theme</vt:lpstr>
      <vt:lpstr>PowerPoint Presentation</vt:lpstr>
      <vt:lpstr>PowerPoint Presentation</vt:lpstr>
      <vt:lpstr>PowerPoint Presentation</vt:lpstr>
      <vt:lpstr>  The Holy Prophet sa  The most modest 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Modesty</dc:title>
  <dc:creator>munazza irum</dc:creator>
  <cp:lastModifiedBy>Mateen</cp:lastModifiedBy>
  <cp:revision>114</cp:revision>
  <dcterms:created xsi:type="dcterms:W3CDTF">2021-02-15T11:17:51Z</dcterms:created>
  <dcterms:modified xsi:type="dcterms:W3CDTF">2021-03-10T14:58:17Z</dcterms:modified>
</cp:coreProperties>
</file>