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sldIdLst>
    <p:sldId id="256" r:id="rId2"/>
    <p:sldId id="258" r:id="rId3"/>
    <p:sldId id="272" r:id="rId4"/>
    <p:sldId id="273" r:id="rId5"/>
    <p:sldId id="274" r:id="rId6"/>
    <p:sldId id="259" r:id="rId7"/>
    <p:sldId id="260" r:id="rId8"/>
    <p:sldId id="261" r:id="rId9"/>
    <p:sldId id="264" r:id="rId10"/>
    <p:sldId id="275" r:id="rId11"/>
    <p:sldId id="265" r:id="rId12"/>
    <p:sldId id="266" r:id="rId13"/>
    <p:sldId id="267" r:id="rId14"/>
    <p:sldId id="270" r:id="rId15"/>
    <p:sldId id="271" r:id="rId16"/>
    <p:sldId id="262"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CEA"/>
    <a:srgbClr val="E3EFE1"/>
    <a:srgbClr val="DFE9E9"/>
    <a:srgbClr val="FDFEFC"/>
    <a:srgbClr val="DFE8EA"/>
    <a:srgbClr val="EFE3F9"/>
    <a:srgbClr val="EAC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474" autoAdjust="0"/>
  </p:normalViewPr>
  <p:slideViewPr>
    <p:cSldViewPr snapToGrid="0" snapToObjects="1">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149A4B1F-377C-43D1-80A0-81D4FB6C9E1A}"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9FC0F613-B271-4FDC-B62D-FB90FA29F73F}">
      <dgm:prSet custT="1"/>
      <dgm:spPr/>
      <dgm:t>
        <a:bodyPr/>
        <a:lstStyle/>
        <a:p>
          <a:r>
            <a:rPr lang="en-GB" sz="1400" dirty="0"/>
            <a:t>“Websites and applications that enable users to create and share content or to participate in social networking.”</a:t>
          </a:r>
          <a:br>
            <a:rPr lang="en-GB" sz="1400" dirty="0"/>
          </a:br>
          <a:endParaRPr lang="en-US" sz="1400" dirty="0"/>
        </a:p>
      </dgm:t>
    </dgm:pt>
    <dgm:pt modelId="{C66E4E71-7AE2-4278-9250-FCF3761FB1D8}" type="parTrans" cxnId="{B8B30BF3-8299-46CB-A54A-871FBB13DC96}">
      <dgm:prSet/>
      <dgm:spPr/>
      <dgm:t>
        <a:bodyPr/>
        <a:lstStyle/>
        <a:p>
          <a:endParaRPr lang="en-US"/>
        </a:p>
      </dgm:t>
    </dgm:pt>
    <dgm:pt modelId="{937BC09A-952A-45B6-ABC7-94FF42AE4B76}" type="sibTrans" cxnId="{B8B30BF3-8299-46CB-A54A-871FBB13DC96}">
      <dgm:prSet/>
      <dgm:spPr/>
      <dgm:t>
        <a:bodyPr/>
        <a:lstStyle/>
        <a:p>
          <a:endParaRPr lang="en-US"/>
        </a:p>
      </dgm:t>
    </dgm:pt>
    <dgm:pt modelId="{A34BC536-AE8C-4FEF-9229-4144C8680D4E}">
      <dgm:prSet custT="1"/>
      <dgm:spPr/>
      <dgm:t>
        <a:bodyPr/>
        <a:lstStyle/>
        <a:p>
          <a:r>
            <a:rPr lang="en-GB" sz="1400" dirty="0"/>
            <a:t>A way of staying in touch and communicating with friends and family</a:t>
          </a:r>
          <a:br>
            <a:rPr lang="en-GB" sz="1400" dirty="0"/>
          </a:br>
          <a:endParaRPr lang="en-US" sz="1400" dirty="0"/>
        </a:p>
      </dgm:t>
    </dgm:pt>
    <dgm:pt modelId="{C3A71412-0111-4A1C-A101-DCECFD0629E6}" type="parTrans" cxnId="{98B8C297-E325-4ABC-8D53-8B3B3826861C}">
      <dgm:prSet/>
      <dgm:spPr/>
      <dgm:t>
        <a:bodyPr/>
        <a:lstStyle/>
        <a:p>
          <a:endParaRPr lang="en-US"/>
        </a:p>
      </dgm:t>
    </dgm:pt>
    <dgm:pt modelId="{42422B85-1966-404B-9E2D-6044A95B6D6F}" type="sibTrans" cxnId="{98B8C297-E325-4ABC-8D53-8B3B3826861C}">
      <dgm:prSet/>
      <dgm:spPr/>
      <dgm:t>
        <a:bodyPr/>
        <a:lstStyle/>
        <a:p>
          <a:endParaRPr lang="en-US"/>
        </a:p>
      </dgm:t>
    </dgm:pt>
    <dgm:pt modelId="{77CF5866-7001-4307-A42C-2AF1A354C6EF}">
      <dgm:prSet custT="1"/>
      <dgm:spPr/>
      <dgm:t>
        <a:bodyPr/>
        <a:lstStyle/>
        <a:p>
          <a:r>
            <a:rPr lang="en-GB" sz="1400" dirty="0"/>
            <a:t>Social Media is unique in the sense of being broad</a:t>
          </a:r>
        </a:p>
        <a:p>
          <a:r>
            <a:rPr lang="en-GB" sz="1400" dirty="0"/>
            <a:t> and uncensored. </a:t>
          </a:r>
          <a:endParaRPr lang="en-US" sz="1400" dirty="0"/>
        </a:p>
      </dgm:t>
    </dgm:pt>
    <dgm:pt modelId="{240CBDDC-0482-4B80-9DF9-52EBBD36D127}" type="parTrans" cxnId="{6C0596CA-F374-4AEF-B8BB-6DDE2E553512}">
      <dgm:prSet/>
      <dgm:spPr/>
      <dgm:t>
        <a:bodyPr/>
        <a:lstStyle/>
        <a:p>
          <a:endParaRPr lang="en-US"/>
        </a:p>
      </dgm:t>
    </dgm:pt>
    <dgm:pt modelId="{A62BD873-E9E5-410B-8745-2BD8F6C9AC11}" type="sibTrans" cxnId="{6C0596CA-F374-4AEF-B8BB-6DDE2E553512}">
      <dgm:prSet/>
      <dgm:spPr/>
      <dgm:t>
        <a:bodyPr/>
        <a:lstStyle/>
        <a:p>
          <a:endParaRPr lang="en-US"/>
        </a:p>
      </dgm:t>
    </dgm:pt>
    <dgm:pt modelId="{6C68509A-AD18-41A4-BEDB-B22F87A8C85A}">
      <dgm:prSet custT="1"/>
      <dgm:spPr/>
      <dgm:t>
        <a:bodyPr/>
        <a:lstStyle/>
        <a:p>
          <a:r>
            <a:rPr lang="en-GB" sz="1400" dirty="0"/>
            <a:t>Compared to other means of mass communication like newspapers, radio stations, television channels, there are far fewer limitations of what someone can share. </a:t>
          </a:r>
          <a:endParaRPr lang="en-US" sz="1400" dirty="0"/>
        </a:p>
      </dgm:t>
    </dgm:pt>
    <dgm:pt modelId="{D9B6519D-DF04-4E30-9DE8-C162586033D6}" type="parTrans" cxnId="{2CBA2CCD-0738-406C-81A9-BB50386EB8E8}">
      <dgm:prSet/>
      <dgm:spPr/>
      <dgm:t>
        <a:bodyPr/>
        <a:lstStyle/>
        <a:p>
          <a:endParaRPr lang="en-US"/>
        </a:p>
      </dgm:t>
    </dgm:pt>
    <dgm:pt modelId="{5D2066AA-6394-43CE-B4C8-535106C6CAB2}" type="sibTrans" cxnId="{2CBA2CCD-0738-406C-81A9-BB50386EB8E8}">
      <dgm:prSet/>
      <dgm:spPr/>
      <dgm:t>
        <a:bodyPr/>
        <a:lstStyle/>
        <a:p>
          <a:endParaRPr lang="en-US"/>
        </a:p>
      </dgm:t>
    </dgm:pt>
    <dgm:pt modelId="{F9D6D19F-6571-4B4F-9053-A58BFA97A87D}">
      <dgm:prSet custT="1"/>
      <dgm:spPr/>
      <dgm:t>
        <a:bodyPr/>
        <a:lstStyle/>
        <a:p>
          <a:r>
            <a:rPr lang="en-GB" sz="1400" dirty="0"/>
            <a:t>Anyone with Internet access can sign up for a social media account, they can then share whatever content they wish to, and this content can reach anyone that visits their page or profile.</a:t>
          </a:r>
          <a:endParaRPr lang="en-US" sz="1400" dirty="0"/>
        </a:p>
      </dgm:t>
    </dgm:pt>
    <dgm:pt modelId="{79768DDC-DE5F-4233-9EF8-7326A00FDDA9}" type="parTrans" cxnId="{6F5376BC-9944-4AFC-8C3C-4DD221443623}">
      <dgm:prSet/>
      <dgm:spPr/>
      <dgm:t>
        <a:bodyPr/>
        <a:lstStyle/>
        <a:p>
          <a:endParaRPr lang="en-US"/>
        </a:p>
      </dgm:t>
    </dgm:pt>
    <dgm:pt modelId="{CC5374A0-3322-4E7C-8144-1900DC0E6F30}" type="sibTrans" cxnId="{6F5376BC-9944-4AFC-8C3C-4DD221443623}">
      <dgm:prSet/>
      <dgm:spPr/>
      <dgm:t>
        <a:bodyPr/>
        <a:lstStyle/>
        <a:p>
          <a:endParaRPr lang="en-US"/>
        </a:p>
      </dgm:t>
    </dgm:pt>
    <dgm:pt modelId="{AE4B599E-3829-4B45-8716-874C666036AD}" type="pres">
      <dgm:prSet presAssocID="{149A4B1F-377C-43D1-80A0-81D4FB6C9E1A}" presName="vert0" presStyleCnt="0">
        <dgm:presLayoutVars>
          <dgm:dir/>
          <dgm:animOne val="branch"/>
          <dgm:animLvl val="lvl"/>
        </dgm:presLayoutVars>
      </dgm:prSet>
      <dgm:spPr/>
    </dgm:pt>
    <dgm:pt modelId="{6E948F34-B3D4-433D-8455-097FAD831926}" type="pres">
      <dgm:prSet presAssocID="{9FC0F613-B271-4FDC-B62D-FB90FA29F73F}" presName="thickLine" presStyleLbl="alignNode1" presStyleIdx="0" presStyleCnt="5"/>
      <dgm:spPr/>
    </dgm:pt>
    <dgm:pt modelId="{3F65AC65-DE1E-4015-A6E6-1FD7FE500769}" type="pres">
      <dgm:prSet presAssocID="{9FC0F613-B271-4FDC-B62D-FB90FA29F73F}" presName="horz1" presStyleCnt="0"/>
      <dgm:spPr/>
    </dgm:pt>
    <dgm:pt modelId="{0C035495-A031-4819-9AD3-3F6CEC3E50FA}" type="pres">
      <dgm:prSet presAssocID="{9FC0F613-B271-4FDC-B62D-FB90FA29F73F}" presName="tx1" presStyleLbl="revTx" presStyleIdx="0" presStyleCnt="5"/>
      <dgm:spPr/>
    </dgm:pt>
    <dgm:pt modelId="{A9442CA6-EBC0-4768-8E4E-4EC14D748262}" type="pres">
      <dgm:prSet presAssocID="{9FC0F613-B271-4FDC-B62D-FB90FA29F73F}" presName="vert1" presStyleCnt="0"/>
      <dgm:spPr/>
    </dgm:pt>
    <dgm:pt modelId="{6499C05C-6186-44FA-9CE8-412E792C4887}" type="pres">
      <dgm:prSet presAssocID="{A34BC536-AE8C-4FEF-9229-4144C8680D4E}" presName="thickLine" presStyleLbl="alignNode1" presStyleIdx="1" presStyleCnt="5"/>
      <dgm:spPr/>
    </dgm:pt>
    <dgm:pt modelId="{9C37D143-7C3A-4F7A-8C28-58A7965F61D2}" type="pres">
      <dgm:prSet presAssocID="{A34BC536-AE8C-4FEF-9229-4144C8680D4E}" presName="horz1" presStyleCnt="0"/>
      <dgm:spPr/>
    </dgm:pt>
    <dgm:pt modelId="{9E8B440E-BCDB-4B3E-A6D8-92CB9F8AE925}" type="pres">
      <dgm:prSet presAssocID="{A34BC536-AE8C-4FEF-9229-4144C8680D4E}" presName="tx1" presStyleLbl="revTx" presStyleIdx="1" presStyleCnt="5"/>
      <dgm:spPr/>
    </dgm:pt>
    <dgm:pt modelId="{A12D7C83-3039-443D-AB4C-A7CA46D13754}" type="pres">
      <dgm:prSet presAssocID="{A34BC536-AE8C-4FEF-9229-4144C8680D4E}" presName="vert1" presStyleCnt="0"/>
      <dgm:spPr/>
    </dgm:pt>
    <dgm:pt modelId="{97DB0DAF-B763-4042-B55F-B2B0FCABCFE0}" type="pres">
      <dgm:prSet presAssocID="{77CF5866-7001-4307-A42C-2AF1A354C6EF}" presName="thickLine" presStyleLbl="alignNode1" presStyleIdx="2" presStyleCnt="5"/>
      <dgm:spPr/>
    </dgm:pt>
    <dgm:pt modelId="{6A1C5496-12C4-4450-88C3-F0E135D37379}" type="pres">
      <dgm:prSet presAssocID="{77CF5866-7001-4307-A42C-2AF1A354C6EF}" presName="horz1" presStyleCnt="0"/>
      <dgm:spPr/>
    </dgm:pt>
    <dgm:pt modelId="{C8C65A8C-E876-4FCD-B371-C9CCB1796E28}" type="pres">
      <dgm:prSet presAssocID="{77CF5866-7001-4307-A42C-2AF1A354C6EF}" presName="tx1" presStyleLbl="revTx" presStyleIdx="2" presStyleCnt="5"/>
      <dgm:spPr/>
    </dgm:pt>
    <dgm:pt modelId="{6C1E9375-ED0E-4FBF-B663-D40CBE87A57E}" type="pres">
      <dgm:prSet presAssocID="{77CF5866-7001-4307-A42C-2AF1A354C6EF}" presName="vert1" presStyleCnt="0"/>
      <dgm:spPr/>
    </dgm:pt>
    <dgm:pt modelId="{2A740B68-78F0-4BB9-BA7C-6F1A912EAF7A}" type="pres">
      <dgm:prSet presAssocID="{6C68509A-AD18-41A4-BEDB-B22F87A8C85A}" presName="thickLine" presStyleLbl="alignNode1" presStyleIdx="3" presStyleCnt="5"/>
      <dgm:spPr/>
    </dgm:pt>
    <dgm:pt modelId="{AFC5604E-51FD-4393-AD9D-0754773F4670}" type="pres">
      <dgm:prSet presAssocID="{6C68509A-AD18-41A4-BEDB-B22F87A8C85A}" presName="horz1" presStyleCnt="0"/>
      <dgm:spPr/>
    </dgm:pt>
    <dgm:pt modelId="{76438C8E-FCC9-4D16-A2AD-84E1AB6C2C7E}" type="pres">
      <dgm:prSet presAssocID="{6C68509A-AD18-41A4-BEDB-B22F87A8C85A}" presName="tx1" presStyleLbl="revTx" presStyleIdx="3" presStyleCnt="5"/>
      <dgm:spPr/>
    </dgm:pt>
    <dgm:pt modelId="{9E0B666E-125A-4155-8A79-B58A3BA06162}" type="pres">
      <dgm:prSet presAssocID="{6C68509A-AD18-41A4-BEDB-B22F87A8C85A}" presName="vert1" presStyleCnt="0"/>
      <dgm:spPr/>
    </dgm:pt>
    <dgm:pt modelId="{7B209589-2865-4E07-B6E6-8595392098D0}" type="pres">
      <dgm:prSet presAssocID="{F9D6D19F-6571-4B4F-9053-A58BFA97A87D}" presName="thickLine" presStyleLbl="alignNode1" presStyleIdx="4" presStyleCnt="5"/>
      <dgm:spPr/>
    </dgm:pt>
    <dgm:pt modelId="{0E573B05-F6C2-46A2-A993-EF69427A77CE}" type="pres">
      <dgm:prSet presAssocID="{F9D6D19F-6571-4B4F-9053-A58BFA97A87D}" presName="horz1" presStyleCnt="0"/>
      <dgm:spPr/>
    </dgm:pt>
    <dgm:pt modelId="{9EEE6DCA-8A8B-4197-B330-D1973AC082D6}" type="pres">
      <dgm:prSet presAssocID="{F9D6D19F-6571-4B4F-9053-A58BFA97A87D}" presName="tx1" presStyleLbl="revTx" presStyleIdx="4" presStyleCnt="5"/>
      <dgm:spPr/>
    </dgm:pt>
    <dgm:pt modelId="{063EB6FB-AC18-42B9-B22A-8E478CF3A01D}" type="pres">
      <dgm:prSet presAssocID="{F9D6D19F-6571-4B4F-9053-A58BFA97A87D}" presName="vert1" presStyleCnt="0"/>
      <dgm:spPr/>
    </dgm:pt>
  </dgm:ptLst>
  <dgm:cxnLst>
    <dgm:cxn modelId="{B1739E58-D65F-4A1D-BA24-A3659AC03A7F}" type="presOf" srcId="{149A4B1F-377C-43D1-80A0-81D4FB6C9E1A}" destId="{AE4B599E-3829-4B45-8716-874C666036AD}" srcOrd="0" destOrd="0" presId="urn:microsoft.com/office/officeart/2008/layout/LinedList"/>
    <dgm:cxn modelId="{11D76582-98B9-4493-9FA5-AAA42921266B}" type="presOf" srcId="{9FC0F613-B271-4FDC-B62D-FB90FA29F73F}" destId="{0C035495-A031-4819-9AD3-3F6CEC3E50FA}" srcOrd="0" destOrd="0" presId="urn:microsoft.com/office/officeart/2008/layout/LinedList"/>
    <dgm:cxn modelId="{98B8C297-E325-4ABC-8D53-8B3B3826861C}" srcId="{149A4B1F-377C-43D1-80A0-81D4FB6C9E1A}" destId="{A34BC536-AE8C-4FEF-9229-4144C8680D4E}" srcOrd="1" destOrd="0" parTransId="{C3A71412-0111-4A1C-A101-DCECFD0629E6}" sibTransId="{42422B85-1966-404B-9E2D-6044A95B6D6F}"/>
    <dgm:cxn modelId="{321908B5-451B-4A75-B299-71D89CEB5495}" type="presOf" srcId="{6C68509A-AD18-41A4-BEDB-B22F87A8C85A}" destId="{76438C8E-FCC9-4D16-A2AD-84E1AB6C2C7E}" srcOrd="0" destOrd="0" presId="urn:microsoft.com/office/officeart/2008/layout/LinedList"/>
    <dgm:cxn modelId="{6F5376BC-9944-4AFC-8C3C-4DD221443623}" srcId="{149A4B1F-377C-43D1-80A0-81D4FB6C9E1A}" destId="{F9D6D19F-6571-4B4F-9053-A58BFA97A87D}" srcOrd="4" destOrd="0" parTransId="{79768DDC-DE5F-4233-9EF8-7326A00FDDA9}" sibTransId="{CC5374A0-3322-4E7C-8144-1900DC0E6F30}"/>
    <dgm:cxn modelId="{6C0596CA-F374-4AEF-B8BB-6DDE2E553512}" srcId="{149A4B1F-377C-43D1-80A0-81D4FB6C9E1A}" destId="{77CF5866-7001-4307-A42C-2AF1A354C6EF}" srcOrd="2" destOrd="0" parTransId="{240CBDDC-0482-4B80-9DF9-52EBBD36D127}" sibTransId="{A62BD873-E9E5-410B-8745-2BD8F6C9AC11}"/>
    <dgm:cxn modelId="{2CBA2CCD-0738-406C-81A9-BB50386EB8E8}" srcId="{149A4B1F-377C-43D1-80A0-81D4FB6C9E1A}" destId="{6C68509A-AD18-41A4-BEDB-B22F87A8C85A}" srcOrd="3" destOrd="0" parTransId="{D9B6519D-DF04-4E30-9DE8-C162586033D6}" sibTransId="{5D2066AA-6394-43CE-B4C8-535106C6CAB2}"/>
    <dgm:cxn modelId="{732F98D4-EF89-4AE8-B8B9-655138218F3B}" type="presOf" srcId="{A34BC536-AE8C-4FEF-9229-4144C8680D4E}" destId="{9E8B440E-BCDB-4B3E-A6D8-92CB9F8AE925}" srcOrd="0" destOrd="0" presId="urn:microsoft.com/office/officeart/2008/layout/LinedList"/>
    <dgm:cxn modelId="{658B79E3-49C5-40B0-B014-F38C28DE0923}" type="presOf" srcId="{77CF5866-7001-4307-A42C-2AF1A354C6EF}" destId="{C8C65A8C-E876-4FCD-B371-C9CCB1796E28}" srcOrd="0" destOrd="0" presId="urn:microsoft.com/office/officeart/2008/layout/LinedList"/>
    <dgm:cxn modelId="{AAB224EC-35F0-4C43-945A-E2CA9F2403EF}" type="presOf" srcId="{F9D6D19F-6571-4B4F-9053-A58BFA97A87D}" destId="{9EEE6DCA-8A8B-4197-B330-D1973AC082D6}" srcOrd="0" destOrd="0" presId="urn:microsoft.com/office/officeart/2008/layout/LinedList"/>
    <dgm:cxn modelId="{B8B30BF3-8299-46CB-A54A-871FBB13DC96}" srcId="{149A4B1F-377C-43D1-80A0-81D4FB6C9E1A}" destId="{9FC0F613-B271-4FDC-B62D-FB90FA29F73F}" srcOrd="0" destOrd="0" parTransId="{C66E4E71-7AE2-4278-9250-FCF3761FB1D8}" sibTransId="{937BC09A-952A-45B6-ABC7-94FF42AE4B76}"/>
    <dgm:cxn modelId="{1CF16562-06EB-4D78-B82E-2A301D77F729}" type="presParOf" srcId="{AE4B599E-3829-4B45-8716-874C666036AD}" destId="{6E948F34-B3D4-433D-8455-097FAD831926}" srcOrd="0" destOrd="0" presId="urn:microsoft.com/office/officeart/2008/layout/LinedList"/>
    <dgm:cxn modelId="{832F92FA-52A0-4A89-BE89-A4B2E7306AC3}" type="presParOf" srcId="{AE4B599E-3829-4B45-8716-874C666036AD}" destId="{3F65AC65-DE1E-4015-A6E6-1FD7FE500769}" srcOrd="1" destOrd="0" presId="urn:microsoft.com/office/officeart/2008/layout/LinedList"/>
    <dgm:cxn modelId="{6B08BEA1-69CC-452C-BE8C-3987614D4A4C}" type="presParOf" srcId="{3F65AC65-DE1E-4015-A6E6-1FD7FE500769}" destId="{0C035495-A031-4819-9AD3-3F6CEC3E50FA}" srcOrd="0" destOrd="0" presId="urn:microsoft.com/office/officeart/2008/layout/LinedList"/>
    <dgm:cxn modelId="{B7D9D4E9-792B-4C7A-B72F-C4789ADFEC27}" type="presParOf" srcId="{3F65AC65-DE1E-4015-A6E6-1FD7FE500769}" destId="{A9442CA6-EBC0-4768-8E4E-4EC14D748262}" srcOrd="1" destOrd="0" presId="urn:microsoft.com/office/officeart/2008/layout/LinedList"/>
    <dgm:cxn modelId="{E8FF15EA-EEE8-4B66-95F6-08928C754D5F}" type="presParOf" srcId="{AE4B599E-3829-4B45-8716-874C666036AD}" destId="{6499C05C-6186-44FA-9CE8-412E792C4887}" srcOrd="2" destOrd="0" presId="urn:microsoft.com/office/officeart/2008/layout/LinedList"/>
    <dgm:cxn modelId="{D1A014F7-B133-4188-A377-5ACD4FC97FF5}" type="presParOf" srcId="{AE4B599E-3829-4B45-8716-874C666036AD}" destId="{9C37D143-7C3A-4F7A-8C28-58A7965F61D2}" srcOrd="3" destOrd="0" presId="urn:microsoft.com/office/officeart/2008/layout/LinedList"/>
    <dgm:cxn modelId="{01CF2B2F-6959-41D0-BD3D-56A770DEBCB1}" type="presParOf" srcId="{9C37D143-7C3A-4F7A-8C28-58A7965F61D2}" destId="{9E8B440E-BCDB-4B3E-A6D8-92CB9F8AE925}" srcOrd="0" destOrd="0" presId="urn:microsoft.com/office/officeart/2008/layout/LinedList"/>
    <dgm:cxn modelId="{53FC181C-52FB-4E98-8042-08A7FBD9C58D}" type="presParOf" srcId="{9C37D143-7C3A-4F7A-8C28-58A7965F61D2}" destId="{A12D7C83-3039-443D-AB4C-A7CA46D13754}" srcOrd="1" destOrd="0" presId="urn:microsoft.com/office/officeart/2008/layout/LinedList"/>
    <dgm:cxn modelId="{0B84BA36-8F27-4B16-A942-3B9A1FD94286}" type="presParOf" srcId="{AE4B599E-3829-4B45-8716-874C666036AD}" destId="{97DB0DAF-B763-4042-B55F-B2B0FCABCFE0}" srcOrd="4" destOrd="0" presId="urn:microsoft.com/office/officeart/2008/layout/LinedList"/>
    <dgm:cxn modelId="{127B9DE3-EFFD-4E9B-894F-CC93229A1232}" type="presParOf" srcId="{AE4B599E-3829-4B45-8716-874C666036AD}" destId="{6A1C5496-12C4-4450-88C3-F0E135D37379}" srcOrd="5" destOrd="0" presId="urn:microsoft.com/office/officeart/2008/layout/LinedList"/>
    <dgm:cxn modelId="{A9F71776-BDC3-4AF7-BE37-FB6F5C18B45F}" type="presParOf" srcId="{6A1C5496-12C4-4450-88C3-F0E135D37379}" destId="{C8C65A8C-E876-4FCD-B371-C9CCB1796E28}" srcOrd="0" destOrd="0" presId="urn:microsoft.com/office/officeart/2008/layout/LinedList"/>
    <dgm:cxn modelId="{D06AF699-1B9B-47EA-BC90-13F0F904E78D}" type="presParOf" srcId="{6A1C5496-12C4-4450-88C3-F0E135D37379}" destId="{6C1E9375-ED0E-4FBF-B663-D40CBE87A57E}" srcOrd="1" destOrd="0" presId="urn:microsoft.com/office/officeart/2008/layout/LinedList"/>
    <dgm:cxn modelId="{55B07940-354F-4AB6-A8C1-D7EEEB8699E3}" type="presParOf" srcId="{AE4B599E-3829-4B45-8716-874C666036AD}" destId="{2A740B68-78F0-4BB9-BA7C-6F1A912EAF7A}" srcOrd="6" destOrd="0" presId="urn:microsoft.com/office/officeart/2008/layout/LinedList"/>
    <dgm:cxn modelId="{3A002D9D-D7F2-45E8-8CD0-160A863340A9}" type="presParOf" srcId="{AE4B599E-3829-4B45-8716-874C666036AD}" destId="{AFC5604E-51FD-4393-AD9D-0754773F4670}" srcOrd="7" destOrd="0" presId="urn:microsoft.com/office/officeart/2008/layout/LinedList"/>
    <dgm:cxn modelId="{2D377602-F9A4-4113-B33D-BB569CBF0279}" type="presParOf" srcId="{AFC5604E-51FD-4393-AD9D-0754773F4670}" destId="{76438C8E-FCC9-4D16-A2AD-84E1AB6C2C7E}" srcOrd="0" destOrd="0" presId="urn:microsoft.com/office/officeart/2008/layout/LinedList"/>
    <dgm:cxn modelId="{5984C445-01AF-4381-9CB3-AC5EAC68C658}" type="presParOf" srcId="{AFC5604E-51FD-4393-AD9D-0754773F4670}" destId="{9E0B666E-125A-4155-8A79-B58A3BA06162}" srcOrd="1" destOrd="0" presId="urn:microsoft.com/office/officeart/2008/layout/LinedList"/>
    <dgm:cxn modelId="{CC99832A-8BF8-4879-A37B-D6C8B8EF5D04}" type="presParOf" srcId="{AE4B599E-3829-4B45-8716-874C666036AD}" destId="{7B209589-2865-4E07-B6E6-8595392098D0}" srcOrd="8" destOrd="0" presId="urn:microsoft.com/office/officeart/2008/layout/LinedList"/>
    <dgm:cxn modelId="{2D4A3C36-50EC-446B-9EC5-493654EDE61B}" type="presParOf" srcId="{AE4B599E-3829-4B45-8716-874C666036AD}" destId="{0E573B05-F6C2-46A2-A993-EF69427A77CE}" srcOrd="9" destOrd="0" presId="urn:microsoft.com/office/officeart/2008/layout/LinedList"/>
    <dgm:cxn modelId="{FE9BACEF-287E-4B31-87EF-AB55C3F35EF7}" type="presParOf" srcId="{0E573B05-F6C2-46A2-A993-EF69427A77CE}" destId="{9EEE6DCA-8A8B-4197-B330-D1973AC082D6}" srcOrd="0" destOrd="0" presId="urn:microsoft.com/office/officeart/2008/layout/LinedList"/>
    <dgm:cxn modelId="{2F0467C3-D6C7-490B-85A7-B8440592B75C}" type="presParOf" srcId="{0E573B05-F6C2-46A2-A993-EF69427A77CE}" destId="{063EB6FB-AC18-42B9-B22A-8E478CF3A01D}"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C5DFC0-55E5-4B8C-9A27-AA239CB936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16A80E1-5917-4A04-BEA4-D224CF4B43FD}">
      <dgm:prSet/>
      <dgm:spPr/>
      <dgm:t>
        <a:bodyPr/>
        <a:lstStyle/>
        <a:p>
          <a:r>
            <a:rPr lang="en-GB" dirty="0"/>
            <a:t>Social Media is a platform whose benefits and downsides are reflected by the individual user.</a:t>
          </a:r>
          <a:endParaRPr lang="en-US" dirty="0"/>
        </a:p>
      </dgm:t>
    </dgm:pt>
    <dgm:pt modelId="{FCEE1F6A-6A37-479A-BC7E-7C8990D64EEA}" type="parTrans" cxnId="{5EF20642-4D26-44F4-9EC9-7C6E52A4A600}">
      <dgm:prSet/>
      <dgm:spPr/>
      <dgm:t>
        <a:bodyPr/>
        <a:lstStyle/>
        <a:p>
          <a:endParaRPr lang="en-US"/>
        </a:p>
      </dgm:t>
    </dgm:pt>
    <dgm:pt modelId="{34C3EE04-0412-4C44-8B7B-267616960467}" type="sibTrans" cxnId="{5EF20642-4D26-44F4-9EC9-7C6E52A4A600}">
      <dgm:prSet/>
      <dgm:spPr/>
      <dgm:t>
        <a:bodyPr/>
        <a:lstStyle/>
        <a:p>
          <a:endParaRPr lang="en-US"/>
        </a:p>
      </dgm:t>
    </dgm:pt>
    <dgm:pt modelId="{E14196B1-EA28-4839-819C-2CE618A34904}">
      <dgm:prSet/>
      <dgm:spPr/>
      <dgm:t>
        <a:bodyPr/>
        <a:lstStyle/>
        <a:p>
          <a:r>
            <a:rPr lang="en-GB" dirty="0"/>
            <a:t>A key benefit derived from such platforms is the development of social skills. </a:t>
          </a:r>
          <a:endParaRPr lang="en-US" dirty="0"/>
        </a:p>
      </dgm:t>
    </dgm:pt>
    <dgm:pt modelId="{BC426CE8-CAAB-4378-B6D5-F0AF149FCFD3}" type="parTrans" cxnId="{E8EF190F-140B-4290-AB65-783D7F8B1A49}">
      <dgm:prSet/>
      <dgm:spPr/>
      <dgm:t>
        <a:bodyPr/>
        <a:lstStyle/>
        <a:p>
          <a:endParaRPr lang="en-US"/>
        </a:p>
      </dgm:t>
    </dgm:pt>
    <dgm:pt modelId="{BEAC542E-46C8-4AC7-A809-E9C4102B82A9}" type="sibTrans" cxnId="{E8EF190F-140B-4290-AB65-783D7F8B1A49}">
      <dgm:prSet/>
      <dgm:spPr/>
      <dgm:t>
        <a:bodyPr/>
        <a:lstStyle/>
        <a:p>
          <a:endParaRPr lang="en-US"/>
        </a:p>
      </dgm:t>
    </dgm:pt>
    <dgm:pt modelId="{2700E7FF-23C7-4E2C-A1C6-2233037A2962}">
      <dgm:prSet/>
      <dgm:spPr/>
      <dgm:t>
        <a:bodyPr/>
        <a:lstStyle/>
        <a:p>
          <a:r>
            <a:rPr lang="en-GB" dirty="0"/>
            <a:t>People who find it hard to talk to others and express themselves, can do so through a shielded and protected way. </a:t>
          </a:r>
          <a:endParaRPr lang="en-US" dirty="0"/>
        </a:p>
      </dgm:t>
    </dgm:pt>
    <dgm:pt modelId="{A5D7F177-DDE8-44B3-9479-821BF616B1C0}" type="parTrans" cxnId="{7B101AF4-1AFF-4A1C-AA8A-FB8C6B3EFD8E}">
      <dgm:prSet/>
      <dgm:spPr/>
      <dgm:t>
        <a:bodyPr/>
        <a:lstStyle/>
        <a:p>
          <a:endParaRPr lang="en-US"/>
        </a:p>
      </dgm:t>
    </dgm:pt>
    <dgm:pt modelId="{00F88459-0D3C-4D29-8AFF-04EE8FDAD64D}" type="sibTrans" cxnId="{7B101AF4-1AFF-4A1C-AA8A-FB8C6B3EFD8E}">
      <dgm:prSet/>
      <dgm:spPr/>
      <dgm:t>
        <a:bodyPr/>
        <a:lstStyle/>
        <a:p>
          <a:endParaRPr lang="en-US"/>
        </a:p>
      </dgm:t>
    </dgm:pt>
    <dgm:pt modelId="{D6E4F7A0-775A-4CFD-8778-0EC33EBB1491}">
      <dgm:prSet/>
      <dgm:spPr/>
      <dgm:t>
        <a:bodyPr/>
        <a:lstStyle/>
        <a:p>
          <a:r>
            <a:rPr lang="en-GB" dirty="0"/>
            <a:t>Therefore, making them well-spoken and more confident.</a:t>
          </a:r>
          <a:endParaRPr lang="en-US" dirty="0"/>
        </a:p>
      </dgm:t>
    </dgm:pt>
    <dgm:pt modelId="{4F8A0A61-3CE1-4144-BCC7-EA8C86F37E0C}" type="parTrans" cxnId="{B9AF31BE-5EA0-4334-B52C-AFD801821129}">
      <dgm:prSet/>
      <dgm:spPr/>
      <dgm:t>
        <a:bodyPr/>
        <a:lstStyle/>
        <a:p>
          <a:endParaRPr lang="en-US"/>
        </a:p>
      </dgm:t>
    </dgm:pt>
    <dgm:pt modelId="{76708E74-6F45-4B39-9BF1-F1DE689B353B}" type="sibTrans" cxnId="{B9AF31BE-5EA0-4334-B52C-AFD801821129}">
      <dgm:prSet/>
      <dgm:spPr/>
      <dgm:t>
        <a:bodyPr/>
        <a:lstStyle/>
        <a:p>
          <a:endParaRPr lang="en-US"/>
        </a:p>
      </dgm:t>
    </dgm:pt>
    <dgm:pt modelId="{AC69B442-2951-4095-A166-BD129B541471}" type="pres">
      <dgm:prSet presAssocID="{EBC5DFC0-55E5-4B8C-9A27-AA239CB9368C}" presName="linear" presStyleCnt="0">
        <dgm:presLayoutVars>
          <dgm:animLvl val="lvl"/>
          <dgm:resizeHandles val="exact"/>
        </dgm:presLayoutVars>
      </dgm:prSet>
      <dgm:spPr/>
    </dgm:pt>
    <dgm:pt modelId="{58EB9532-37B9-431F-9497-75F076DD3964}" type="pres">
      <dgm:prSet presAssocID="{B16A80E1-5917-4A04-BEA4-D224CF4B43FD}" presName="parentText" presStyleLbl="node1" presStyleIdx="0" presStyleCnt="4">
        <dgm:presLayoutVars>
          <dgm:chMax val="0"/>
          <dgm:bulletEnabled val="1"/>
        </dgm:presLayoutVars>
      </dgm:prSet>
      <dgm:spPr/>
    </dgm:pt>
    <dgm:pt modelId="{305FA4A7-ED7D-401B-A1C6-6B53FC5D1E9E}" type="pres">
      <dgm:prSet presAssocID="{34C3EE04-0412-4C44-8B7B-267616960467}" presName="spacer" presStyleCnt="0"/>
      <dgm:spPr/>
    </dgm:pt>
    <dgm:pt modelId="{A0D65DB8-4E0A-4539-A399-BE2C00D2EB92}" type="pres">
      <dgm:prSet presAssocID="{E14196B1-EA28-4839-819C-2CE618A34904}" presName="parentText" presStyleLbl="node1" presStyleIdx="1" presStyleCnt="4">
        <dgm:presLayoutVars>
          <dgm:chMax val="0"/>
          <dgm:bulletEnabled val="1"/>
        </dgm:presLayoutVars>
      </dgm:prSet>
      <dgm:spPr/>
    </dgm:pt>
    <dgm:pt modelId="{F8A65175-306F-4325-B934-224737BF1386}" type="pres">
      <dgm:prSet presAssocID="{BEAC542E-46C8-4AC7-A809-E9C4102B82A9}" presName="spacer" presStyleCnt="0"/>
      <dgm:spPr/>
    </dgm:pt>
    <dgm:pt modelId="{CE4EDC2D-60A7-4434-98C2-59D6B5D70413}" type="pres">
      <dgm:prSet presAssocID="{2700E7FF-23C7-4E2C-A1C6-2233037A2962}" presName="parentText" presStyleLbl="node1" presStyleIdx="2" presStyleCnt="4">
        <dgm:presLayoutVars>
          <dgm:chMax val="0"/>
          <dgm:bulletEnabled val="1"/>
        </dgm:presLayoutVars>
      </dgm:prSet>
      <dgm:spPr/>
    </dgm:pt>
    <dgm:pt modelId="{70FAA2A5-D51A-4452-BF37-4DE76E4F3D94}" type="pres">
      <dgm:prSet presAssocID="{00F88459-0D3C-4D29-8AFF-04EE8FDAD64D}" presName="spacer" presStyleCnt="0"/>
      <dgm:spPr/>
    </dgm:pt>
    <dgm:pt modelId="{0C4495F2-9F06-4E32-BFFB-EAA581812E6E}" type="pres">
      <dgm:prSet presAssocID="{D6E4F7A0-775A-4CFD-8778-0EC33EBB1491}" presName="parentText" presStyleLbl="node1" presStyleIdx="3" presStyleCnt="4">
        <dgm:presLayoutVars>
          <dgm:chMax val="0"/>
          <dgm:bulletEnabled val="1"/>
        </dgm:presLayoutVars>
      </dgm:prSet>
      <dgm:spPr/>
    </dgm:pt>
  </dgm:ptLst>
  <dgm:cxnLst>
    <dgm:cxn modelId="{E8EF190F-140B-4290-AB65-783D7F8B1A49}" srcId="{EBC5DFC0-55E5-4B8C-9A27-AA239CB9368C}" destId="{E14196B1-EA28-4839-819C-2CE618A34904}" srcOrd="1" destOrd="0" parTransId="{BC426CE8-CAAB-4378-B6D5-F0AF149FCFD3}" sibTransId="{BEAC542E-46C8-4AC7-A809-E9C4102B82A9}"/>
    <dgm:cxn modelId="{A730EE15-0969-436D-9491-B5C41FDED99C}" type="presOf" srcId="{B16A80E1-5917-4A04-BEA4-D224CF4B43FD}" destId="{58EB9532-37B9-431F-9497-75F076DD3964}" srcOrd="0" destOrd="0" presId="urn:microsoft.com/office/officeart/2005/8/layout/vList2"/>
    <dgm:cxn modelId="{5EF20642-4D26-44F4-9EC9-7C6E52A4A600}" srcId="{EBC5DFC0-55E5-4B8C-9A27-AA239CB9368C}" destId="{B16A80E1-5917-4A04-BEA4-D224CF4B43FD}" srcOrd="0" destOrd="0" parTransId="{FCEE1F6A-6A37-479A-BC7E-7C8990D64EEA}" sibTransId="{34C3EE04-0412-4C44-8B7B-267616960467}"/>
    <dgm:cxn modelId="{E683C251-92EA-41B7-B3DB-FD7714F656A1}" type="presOf" srcId="{EBC5DFC0-55E5-4B8C-9A27-AA239CB9368C}" destId="{AC69B442-2951-4095-A166-BD129B541471}" srcOrd="0" destOrd="0" presId="urn:microsoft.com/office/officeart/2005/8/layout/vList2"/>
    <dgm:cxn modelId="{4C8E0A89-BC4E-487A-BC5A-3196D0A83B87}" type="presOf" srcId="{2700E7FF-23C7-4E2C-A1C6-2233037A2962}" destId="{CE4EDC2D-60A7-4434-98C2-59D6B5D70413}" srcOrd="0" destOrd="0" presId="urn:microsoft.com/office/officeart/2005/8/layout/vList2"/>
    <dgm:cxn modelId="{B0E2409D-6640-4104-9360-191418951EC7}" type="presOf" srcId="{E14196B1-EA28-4839-819C-2CE618A34904}" destId="{A0D65DB8-4E0A-4539-A399-BE2C00D2EB92}" srcOrd="0" destOrd="0" presId="urn:microsoft.com/office/officeart/2005/8/layout/vList2"/>
    <dgm:cxn modelId="{B9AF31BE-5EA0-4334-B52C-AFD801821129}" srcId="{EBC5DFC0-55E5-4B8C-9A27-AA239CB9368C}" destId="{D6E4F7A0-775A-4CFD-8778-0EC33EBB1491}" srcOrd="3" destOrd="0" parTransId="{4F8A0A61-3CE1-4144-BCC7-EA8C86F37E0C}" sibTransId="{76708E74-6F45-4B39-9BF1-F1DE689B353B}"/>
    <dgm:cxn modelId="{7B101AF4-1AFF-4A1C-AA8A-FB8C6B3EFD8E}" srcId="{EBC5DFC0-55E5-4B8C-9A27-AA239CB9368C}" destId="{2700E7FF-23C7-4E2C-A1C6-2233037A2962}" srcOrd="2" destOrd="0" parTransId="{A5D7F177-DDE8-44B3-9479-821BF616B1C0}" sibTransId="{00F88459-0D3C-4D29-8AFF-04EE8FDAD64D}"/>
    <dgm:cxn modelId="{4D9444F7-A276-4CF7-BF44-EC74FC83912C}" type="presOf" srcId="{D6E4F7A0-775A-4CFD-8778-0EC33EBB1491}" destId="{0C4495F2-9F06-4E32-BFFB-EAA581812E6E}" srcOrd="0" destOrd="0" presId="urn:microsoft.com/office/officeart/2005/8/layout/vList2"/>
    <dgm:cxn modelId="{FECD038F-B84F-4154-A865-911CB0D1CB3A}" type="presParOf" srcId="{AC69B442-2951-4095-A166-BD129B541471}" destId="{58EB9532-37B9-431F-9497-75F076DD3964}" srcOrd="0" destOrd="0" presId="urn:microsoft.com/office/officeart/2005/8/layout/vList2"/>
    <dgm:cxn modelId="{622C30EE-8F52-440F-83E7-765169C8007E}" type="presParOf" srcId="{AC69B442-2951-4095-A166-BD129B541471}" destId="{305FA4A7-ED7D-401B-A1C6-6B53FC5D1E9E}" srcOrd="1" destOrd="0" presId="urn:microsoft.com/office/officeart/2005/8/layout/vList2"/>
    <dgm:cxn modelId="{23B7B182-59D3-4146-B829-9CF95946B78D}" type="presParOf" srcId="{AC69B442-2951-4095-A166-BD129B541471}" destId="{A0D65DB8-4E0A-4539-A399-BE2C00D2EB92}" srcOrd="2" destOrd="0" presId="urn:microsoft.com/office/officeart/2005/8/layout/vList2"/>
    <dgm:cxn modelId="{AD5A4EBA-E6FF-483F-BD96-234EB3C8250A}" type="presParOf" srcId="{AC69B442-2951-4095-A166-BD129B541471}" destId="{F8A65175-306F-4325-B934-224737BF1386}" srcOrd="3" destOrd="0" presId="urn:microsoft.com/office/officeart/2005/8/layout/vList2"/>
    <dgm:cxn modelId="{5EEFA369-BFBB-46BD-9B03-46CDA2A4A588}" type="presParOf" srcId="{AC69B442-2951-4095-A166-BD129B541471}" destId="{CE4EDC2D-60A7-4434-98C2-59D6B5D70413}" srcOrd="4" destOrd="0" presId="urn:microsoft.com/office/officeart/2005/8/layout/vList2"/>
    <dgm:cxn modelId="{E4EA60C5-F675-406F-B630-BC0E73D5D9BF}" type="presParOf" srcId="{AC69B442-2951-4095-A166-BD129B541471}" destId="{70FAA2A5-D51A-4452-BF37-4DE76E4F3D94}" srcOrd="5" destOrd="0" presId="urn:microsoft.com/office/officeart/2005/8/layout/vList2"/>
    <dgm:cxn modelId="{22856957-0622-49B0-8AE7-A89B467F773E}" type="presParOf" srcId="{AC69B442-2951-4095-A166-BD129B541471}" destId="{0C4495F2-9F06-4E32-BFFB-EAA581812E6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65536F-3E73-4CFB-89DE-CD10CE716FE3}" type="doc">
      <dgm:prSet loTypeId="urn:microsoft.com/office/officeart/2018/5/layout/IconCircleLabel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1B3A5ABB-12F0-4503-8AA2-64BF8A29FE0C}">
      <dgm:prSet custT="1"/>
      <dgm:spPr/>
      <dgm:t>
        <a:bodyPr/>
        <a:lstStyle/>
        <a:p>
          <a:pPr>
            <a:lnSpc>
              <a:spcPct val="100000"/>
            </a:lnSpc>
            <a:defRPr cap="all"/>
          </a:pPr>
          <a:r>
            <a:rPr lang="en-GB" sz="1400" b="1" dirty="0"/>
            <a:t>Ensure that your parents know who you are speaking to when you are online and try to </a:t>
          </a:r>
          <a:r>
            <a:rPr lang="en-GB" sz="1600" b="1" dirty="0"/>
            <a:t>limit</a:t>
          </a:r>
          <a:r>
            <a:rPr lang="en-GB" sz="1400" b="1" dirty="0"/>
            <a:t> your social media usage</a:t>
          </a:r>
          <a:endParaRPr lang="en-US" sz="1400" b="1" dirty="0"/>
        </a:p>
      </dgm:t>
    </dgm:pt>
    <dgm:pt modelId="{2ABDDC1B-263C-4278-AB73-A4B276A07E02}" type="parTrans" cxnId="{27047D18-84F4-48D8-899B-70868DEC1520}">
      <dgm:prSet/>
      <dgm:spPr/>
      <dgm:t>
        <a:bodyPr/>
        <a:lstStyle/>
        <a:p>
          <a:endParaRPr lang="en-US"/>
        </a:p>
      </dgm:t>
    </dgm:pt>
    <dgm:pt modelId="{D2362F94-4904-42E8-A310-C1C1BF4B99EC}" type="sibTrans" cxnId="{27047D18-84F4-48D8-899B-70868DEC1520}">
      <dgm:prSet/>
      <dgm:spPr/>
      <dgm:t>
        <a:bodyPr/>
        <a:lstStyle/>
        <a:p>
          <a:endParaRPr lang="en-US"/>
        </a:p>
      </dgm:t>
    </dgm:pt>
    <dgm:pt modelId="{EA648A44-ADA8-4793-A15E-2C36A4ABD4BF}">
      <dgm:prSet custT="1"/>
      <dgm:spPr/>
      <dgm:t>
        <a:bodyPr/>
        <a:lstStyle/>
        <a:p>
          <a:pPr>
            <a:lnSpc>
              <a:spcPct val="100000"/>
            </a:lnSpc>
            <a:defRPr cap="all"/>
          </a:pPr>
          <a:r>
            <a:rPr lang="en-GB" sz="1400" b="1" dirty="0"/>
            <a:t>Not leaving hateful comments on social media including foul language as this is rude and is not pleasant to read</a:t>
          </a:r>
          <a:endParaRPr lang="en-US" sz="1400" b="1" dirty="0"/>
        </a:p>
      </dgm:t>
    </dgm:pt>
    <dgm:pt modelId="{0BF38DB5-7B65-45D6-BADC-E93431C443A7}" type="parTrans" cxnId="{A3BFF060-3C18-41F3-B158-DE1EDC18245F}">
      <dgm:prSet/>
      <dgm:spPr/>
      <dgm:t>
        <a:bodyPr/>
        <a:lstStyle/>
        <a:p>
          <a:endParaRPr lang="en-US"/>
        </a:p>
      </dgm:t>
    </dgm:pt>
    <dgm:pt modelId="{BB7B3BF0-3BE4-4784-B34E-99B655EDB961}" type="sibTrans" cxnId="{A3BFF060-3C18-41F3-B158-DE1EDC18245F}">
      <dgm:prSet/>
      <dgm:spPr/>
      <dgm:t>
        <a:bodyPr/>
        <a:lstStyle/>
        <a:p>
          <a:endParaRPr lang="en-US"/>
        </a:p>
      </dgm:t>
    </dgm:pt>
    <dgm:pt modelId="{117D9665-56C1-4D5D-99ED-032508FC1F13}">
      <dgm:prSet/>
      <dgm:spPr/>
      <dgm:t>
        <a:bodyPr/>
        <a:lstStyle/>
        <a:p>
          <a:pPr>
            <a:lnSpc>
              <a:spcPct val="100000"/>
            </a:lnSpc>
            <a:defRPr cap="all"/>
          </a:pPr>
          <a:r>
            <a:rPr lang="en-GB" b="1" dirty="0"/>
            <a:t>Thinking twice before posting something on the internet as this is hard to take down once it is online</a:t>
          </a:r>
          <a:endParaRPr lang="en-US" b="1" dirty="0"/>
        </a:p>
      </dgm:t>
    </dgm:pt>
    <dgm:pt modelId="{7C85E956-A5AC-4F97-BD06-C057B98F4D12}" type="parTrans" cxnId="{6FA867C6-6CE1-4F4A-A1D4-61ECD592B001}">
      <dgm:prSet/>
      <dgm:spPr/>
      <dgm:t>
        <a:bodyPr/>
        <a:lstStyle/>
        <a:p>
          <a:endParaRPr lang="en-US"/>
        </a:p>
      </dgm:t>
    </dgm:pt>
    <dgm:pt modelId="{049D7D77-8E6F-4FA2-853A-C90DF2E73294}" type="sibTrans" cxnId="{6FA867C6-6CE1-4F4A-A1D4-61ECD592B001}">
      <dgm:prSet/>
      <dgm:spPr/>
      <dgm:t>
        <a:bodyPr/>
        <a:lstStyle/>
        <a:p>
          <a:endParaRPr lang="en-US"/>
        </a:p>
      </dgm:t>
    </dgm:pt>
    <dgm:pt modelId="{AF8593D1-E864-4F7A-AC75-F4312F7282AE}" type="pres">
      <dgm:prSet presAssocID="{5465536F-3E73-4CFB-89DE-CD10CE716FE3}" presName="root" presStyleCnt="0">
        <dgm:presLayoutVars>
          <dgm:dir/>
          <dgm:resizeHandles val="exact"/>
        </dgm:presLayoutVars>
      </dgm:prSet>
      <dgm:spPr/>
    </dgm:pt>
    <dgm:pt modelId="{D2415D89-5647-45B9-AF73-2CEDBAA2F7AC}" type="pres">
      <dgm:prSet presAssocID="{1B3A5ABB-12F0-4503-8AA2-64BF8A29FE0C}" presName="compNode" presStyleCnt="0"/>
      <dgm:spPr/>
    </dgm:pt>
    <dgm:pt modelId="{DACE1146-1592-4E38-A869-3B27E5C109E7}" type="pres">
      <dgm:prSet presAssocID="{1B3A5ABB-12F0-4503-8AA2-64BF8A29FE0C}" presName="iconBgRect" presStyleLbl="bgShp" presStyleIdx="0" presStyleCnt="3"/>
      <dgm:spPr/>
    </dgm:pt>
    <dgm:pt modelId="{E0254C64-B20C-4D97-A1DC-0B903FE8242A}" type="pres">
      <dgm:prSet presAssocID="{1B3A5ABB-12F0-4503-8AA2-64BF8A29FE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0D8C52CF-0A93-423A-A474-4E9F3B6CC599}" type="pres">
      <dgm:prSet presAssocID="{1B3A5ABB-12F0-4503-8AA2-64BF8A29FE0C}" presName="spaceRect" presStyleCnt="0"/>
      <dgm:spPr/>
    </dgm:pt>
    <dgm:pt modelId="{83212067-BCE6-483D-9CA2-8E60715D5012}" type="pres">
      <dgm:prSet presAssocID="{1B3A5ABB-12F0-4503-8AA2-64BF8A29FE0C}" presName="textRect" presStyleLbl="revTx" presStyleIdx="0" presStyleCnt="3">
        <dgm:presLayoutVars>
          <dgm:chMax val="1"/>
          <dgm:chPref val="1"/>
        </dgm:presLayoutVars>
      </dgm:prSet>
      <dgm:spPr/>
    </dgm:pt>
    <dgm:pt modelId="{5B6F4209-1DB7-42B3-B1E3-1835CC28661F}" type="pres">
      <dgm:prSet presAssocID="{D2362F94-4904-42E8-A310-C1C1BF4B99EC}" presName="sibTrans" presStyleCnt="0"/>
      <dgm:spPr/>
    </dgm:pt>
    <dgm:pt modelId="{F44BA536-7B11-44D8-925D-0DBAB78C76D8}" type="pres">
      <dgm:prSet presAssocID="{EA648A44-ADA8-4793-A15E-2C36A4ABD4BF}" presName="compNode" presStyleCnt="0"/>
      <dgm:spPr/>
    </dgm:pt>
    <dgm:pt modelId="{FBBD5D66-6C93-4848-82A8-7126287716A7}" type="pres">
      <dgm:prSet presAssocID="{EA648A44-ADA8-4793-A15E-2C36A4ABD4BF}" presName="iconBgRect" presStyleLbl="bgShp" presStyleIdx="1" presStyleCnt="3"/>
      <dgm:spPr/>
    </dgm:pt>
    <dgm:pt modelId="{7D2243E6-931B-4921-A816-6B799E9D8CFD}" type="pres">
      <dgm:prSet presAssocID="{EA648A44-ADA8-4793-A15E-2C36A4ABD4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020B89D-716A-48C5-95BF-D38923D2B0EF}" type="pres">
      <dgm:prSet presAssocID="{EA648A44-ADA8-4793-A15E-2C36A4ABD4BF}" presName="spaceRect" presStyleCnt="0"/>
      <dgm:spPr/>
    </dgm:pt>
    <dgm:pt modelId="{24245412-C105-4F36-A97E-97E66F0DD485}" type="pres">
      <dgm:prSet presAssocID="{EA648A44-ADA8-4793-A15E-2C36A4ABD4BF}" presName="textRect" presStyleLbl="revTx" presStyleIdx="1" presStyleCnt="3" custScaleX="107138">
        <dgm:presLayoutVars>
          <dgm:chMax val="1"/>
          <dgm:chPref val="1"/>
        </dgm:presLayoutVars>
      </dgm:prSet>
      <dgm:spPr/>
    </dgm:pt>
    <dgm:pt modelId="{F8E86C62-6070-4194-95EA-1D4034E6DCA1}" type="pres">
      <dgm:prSet presAssocID="{BB7B3BF0-3BE4-4784-B34E-99B655EDB961}" presName="sibTrans" presStyleCnt="0"/>
      <dgm:spPr/>
    </dgm:pt>
    <dgm:pt modelId="{BBF57DD5-BB75-4872-9D7F-59FFB0CB3297}" type="pres">
      <dgm:prSet presAssocID="{117D9665-56C1-4D5D-99ED-032508FC1F13}" presName="compNode" presStyleCnt="0"/>
      <dgm:spPr/>
    </dgm:pt>
    <dgm:pt modelId="{3CC3A200-BF93-4B53-884B-791B2D72B36F}" type="pres">
      <dgm:prSet presAssocID="{117D9665-56C1-4D5D-99ED-032508FC1F13}" presName="iconBgRect" presStyleLbl="bgShp" presStyleIdx="2" presStyleCnt="3"/>
      <dgm:spPr/>
    </dgm:pt>
    <dgm:pt modelId="{301879F1-34AB-4AE2-A1C5-44F909C7D5D6}" type="pres">
      <dgm:prSet presAssocID="{117D9665-56C1-4D5D-99ED-032508FC1F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6DFE1092-77D2-4405-86A7-FA161EC6A546}" type="pres">
      <dgm:prSet presAssocID="{117D9665-56C1-4D5D-99ED-032508FC1F13}" presName="spaceRect" presStyleCnt="0"/>
      <dgm:spPr/>
    </dgm:pt>
    <dgm:pt modelId="{F6A192D4-7D7B-4245-B9EC-1D64851272AE}" type="pres">
      <dgm:prSet presAssocID="{117D9665-56C1-4D5D-99ED-032508FC1F13}" presName="textRect" presStyleLbl="revTx" presStyleIdx="2" presStyleCnt="3">
        <dgm:presLayoutVars>
          <dgm:chMax val="1"/>
          <dgm:chPref val="1"/>
        </dgm:presLayoutVars>
      </dgm:prSet>
      <dgm:spPr/>
    </dgm:pt>
  </dgm:ptLst>
  <dgm:cxnLst>
    <dgm:cxn modelId="{27047D18-84F4-48D8-899B-70868DEC1520}" srcId="{5465536F-3E73-4CFB-89DE-CD10CE716FE3}" destId="{1B3A5ABB-12F0-4503-8AA2-64BF8A29FE0C}" srcOrd="0" destOrd="0" parTransId="{2ABDDC1B-263C-4278-AB73-A4B276A07E02}" sibTransId="{D2362F94-4904-42E8-A310-C1C1BF4B99EC}"/>
    <dgm:cxn modelId="{0053B922-6FFE-4E53-A9D2-F93A9AD32844}" type="presOf" srcId="{EA648A44-ADA8-4793-A15E-2C36A4ABD4BF}" destId="{24245412-C105-4F36-A97E-97E66F0DD485}" srcOrd="0" destOrd="0" presId="urn:microsoft.com/office/officeart/2018/5/layout/IconCircleLabelList"/>
    <dgm:cxn modelId="{C6418B3C-0317-4A73-8203-1D946EF77506}" type="presOf" srcId="{1B3A5ABB-12F0-4503-8AA2-64BF8A29FE0C}" destId="{83212067-BCE6-483D-9CA2-8E60715D5012}" srcOrd="0" destOrd="0" presId="urn:microsoft.com/office/officeart/2018/5/layout/IconCircleLabelList"/>
    <dgm:cxn modelId="{A3BFF060-3C18-41F3-B158-DE1EDC18245F}" srcId="{5465536F-3E73-4CFB-89DE-CD10CE716FE3}" destId="{EA648A44-ADA8-4793-A15E-2C36A4ABD4BF}" srcOrd="1" destOrd="0" parTransId="{0BF38DB5-7B65-45D6-BADC-E93431C443A7}" sibTransId="{BB7B3BF0-3BE4-4784-B34E-99B655EDB961}"/>
    <dgm:cxn modelId="{C4B8BBC1-FBB0-416D-ABA7-A0E0E8D2557F}" type="presOf" srcId="{117D9665-56C1-4D5D-99ED-032508FC1F13}" destId="{F6A192D4-7D7B-4245-B9EC-1D64851272AE}" srcOrd="0" destOrd="0" presId="urn:microsoft.com/office/officeart/2018/5/layout/IconCircleLabelList"/>
    <dgm:cxn modelId="{6FA867C6-6CE1-4F4A-A1D4-61ECD592B001}" srcId="{5465536F-3E73-4CFB-89DE-CD10CE716FE3}" destId="{117D9665-56C1-4D5D-99ED-032508FC1F13}" srcOrd="2" destOrd="0" parTransId="{7C85E956-A5AC-4F97-BD06-C057B98F4D12}" sibTransId="{049D7D77-8E6F-4FA2-853A-C90DF2E73294}"/>
    <dgm:cxn modelId="{C2F991F7-8C70-431B-BC9B-78EBE3796160}" type="presOf" srcId="{5465536F-3E73-4CFB-89DE-CD10CE716FE3}" destId="{AF8593D1-E864-4F7A-AC75-F4312F7282AE}" srcOrd="0" destOrd="0" presId="urn:microsoft.com/office/officeart/2018/5/layout/IconCircleLabelList"/>
    <dgm:cxn modelId="{DF9B4E71-DF7A-461C-8623-E189963DAC3B}" type="presParOf" srcId="{AF8593D1-E864-4F7A-AC75-F4312F7282AE}" destId="{D2415D89-5647-45B9-AF73-2CEDBAA2F7AC}" srcOrd="0" destOrd="0" presId="urn:microsoft.com/office/officeart/2018/5/layout/IconCircleLabelList"/>
    <dgm:cxn modelId="{8764BBF9-EC15-4763-B57C-C38B2478999B}" type="presParOf" srcId="{D2415D89-5647-45B9-AF73-2CEDBAA2F7AC}" destId="{DACE1146-1592-4E38-A869-3B27E5C109E7}" srcOrd="0" destOrd="0" presId="urn:microsoft.com/office/officeart/2018/5/layout/IconCircleLabelList"/>
    <dgm:cxn modelId="{7389FE43-1F75-426D-B815-14B1AF7879A5}" type="presParOf" srcId="{D2415D89-5647-45B9-AF73-2CEDBAA2F7AC}" destId="{E0254C64-B20C-4D97-A1DC-0B903FE8242A}" srcOrd="1" destOrd="0" presId="urn:microsoft.com/office/officeart/2018/5/layout/IconCircleLabelList"/>
    <dgm:cxn modelId="{0579FC78-0F96-4204-A449-78497B7BF3DC}" type="presParOf" srcId="{D2415D89-5647-45B9-AF73-2CEDBAA2F7AC}" destId="{0D8C52CF-0A93-423A-A474-4E9F3B6CC599}" srcOrd="2" destOrd="0" presId="urn:microsoft.com/office/officeart/2018/5/layout/IconCircleLabelList"/>
    <dgm:cxn modelId="{F0C66E3D-CC56-47DC-9732-5165A6E4AFFF}" type="presParOf" srcId="{D2415D89-5647-45B9-AF73-2CEDBAA2F7AC}" destId="{83212067-BCE6-483D-9CA2-8E60715D5012}" srcOrd="3" destOrd="0" presId="urn:microsoft.com/office/officeart/2018/5/layout/IconCircleLabelList"/>
    <dgm:cxn modelId="{500F73C2-BCB6-4C18-B6AB-8D459850039C}" type="presParOf" srcId="{AF8593D1-E864-4F7A-AC75-F4312F7282AE}" destId="{5B6F4209-1DB7-42B3-B1E3-1835CC28661F}" srcOrd="1" destOrd="0" presId="urn:microsoft.com/office/officeart/2018/5/layout/IconCircleLabelList"/>
    <dgm:cxn modelId="{10FA8DC7-5101-435F-A9CF-7ADA7825E201}" type="presParOf" srcId="{AF8593D1-E864-4F7A-AC75-F4312F7282AE}" destId="{F44BA536-7B11-44D8-925D-0DBAB78C76D8}" srcOrd="2" destOrd="0" presId="urn:microsoft.com/office/officeart/2018/5/layout/IconCircleLabelList"/>
    <dgm:cxn modelId="{869966EF-044A-4E4F-A7EB-730C0376AAC3}" type="presParOf" srcId="{F44BA536-7B11-44D8-925D-0DBAB78C76D8}" destId="{FBBD5D66-6C93-4848-82A8-7126287716A7}" srcOrd="0" destOrd="0" presId="urn:microsoft.com/office/officeart/2018/5/layout/IconCircleLabelList"/>
    <dgm:cxn modelId="{5B857DB7-AC82-4F2A-866D-30EAE5D49C34}" type="presParOf" srcId="{F44BA536-7B11-44D8-925D-0DBAB78C76D8}" destId="{7D2243E6-931B-4921-A816-6B799E9D8CFD}" srcOrd="1" destOrd="0" presId="urn:microsoft.com/office/officeart/2018/5/layout/IconCircleLabelList"/>
    <dgm:cxn modelId="{413DAD58-D292-4F19-BD9C-7C5F200D6DE5}" type="presParOf" srcId="{F44BA536-7B11-44D8-925D-0DBAB78C76D8}" destId="{8020B89D-716A-48C5-95BF-D38923D2B0EF}" srcOrd="2" destOrd="0" presId="urn:microsoft.com/office/officeart/2018/5/layout/IconCircleLabelList"/>
    <dgm:cxn modelId="{E9C8AF3B-B7BC-427D-8BCE-B34AA0D9F223}" type="presParOf" srcId="{F44BA536-7B11-44D8-925D-0DBAB78C76D8}" destId="{24245412-C105-4F36-A97E-97E66F0DD485}" srcOrd="3" destOrd="0" presId="urn:microsoft.com/office/officeart/2018/5/layout/IconCircleLabelList"/>
    <dgm:cxn modelId="{928B2FDE-46AA-4BEB-9996-031A8C3CC92B}" type="presParOf" srcId="{AF8593D1-E864-4F7A-AC75-F4312F7282AE}" destId="{F8E86C62-6070-4194-95EA-1D4034E6DCA1}" srcOrd="3" destOrd="0" presId="urn:microsoft.com/office/officeart/2018/5/layout/IconCircleLabelList"/>
    <dgm:cxn modelId="{10B550DB-5D00-45A2-B548-41C52D89623D}" type="presParOf" srcId="{AF8593D1-E864-4F7A-AC75-F4312F7282AE}" destId="{BBF57DD5-BB75-4872-9D7F-59FFB0CB3297}" srcOrd="4" destOrd="0" presId="urn:microsoft.com/office/officeart/2018/5/layout/IconCircleLabelList"/>
    <dgm:cxn modelId="{5BD41550-5B8E-47C6-94C4-95D05B982061}" type="presParOf" srcId="{BBF57DD5-BB75-4872-9D7F-59FFB0CB3297}" destId="{3CC3A200-BF93-4B53-884B-791B2D72B36F}" srcOrd="0" destOrd="0" presId="urn:microsoft.com/office/officeart/2018/5/layout/IconCircleLabelList"/>
    <dgm:cxn modelId="{28850C21-2A3D-495F-B5F3-DD39FA182B6D}" type="presParOf" srcId="{BBF57DD5-BB75-4872-9D7F-59FFB0CB3297}" destId="{301879F1-34AB-4AE2-A1C5-44F909C7D5D6}" srcOrd="1" destOrd="0" presId="urn:microsoft.com/office/officeart/2018/5/layout/IconCircleLabelList"/>
    <dgm:cxn modelId="{0C705773-DB27-4478-ADD0-3ACB2D29953A}" type="presParOf" srcId="{BBF57DD5-BB75-4872-9D7F-59FFB0CB3297}" destId="{6DFE1092-77D2-4405-86A7-FA161EC6A546}" srcOrd="2" destOrd="0" presId="urn:microsoft.com/office/officeart/2018/5/layout/IconCircleLabelList"/>
    <dgm:cxn modelId="{D5181D15-772D-4040-913D-A55B1D306F67}" type="presParOf" srcId="{BBF57DD5-BB75-4872-9D7F-59FFB0CB3297}" destId="{F6A192D4-7D7B-4245-B9EC-1D64851272A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8F34-B3D4-433D-8455-097FAD831926}">
      <dsp:nvSpPr>
        <dsp:cNvPr id="0" name=""/>
        <dsp:cNvSpPr/>
      </dsp:nvSpPr>
      <dsp:spPr>
        <a:xfrm>
          <a:off x="0" y="409"/>
          <a:ext cx="476594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035495-A031-4819-9AD3-3F6CEC3E50FA}">
      <dsp:nvSpPr>
        <dsp:cNvPr id="0" name=""/>
        <dsp:cNvSpPr/>
      </dsp:nvSpPr>
      <dsp:spPr>
        <a:xfrm>
          <a:off x="0" y="409"/>
          <a:ext cx="4765949" cy="67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“Websites and applications that enable users to create and share content or to participate in social networking.”</a:t>
          </a:r>
          <a:br>
            <a:rPr lang="en-GB" sz="1400" kern="1200" dirty="0"/>
          </a:br>
          <a:endParaRPr lang="en-US" sz="1400" kern="1200" dirty="0"/>
        </a:p>
      </dsp:txBody>
      <dsp:txXfrm>
        <a:off x="0" y="409"/>
        <a:ext cx="4765949" cy="670531"/>
      </dsp:txXfrm>
    </dsp:sp>
    <dsp:sp modelId="{6499C05C-6186-44FA-9CE8-412E792C4887}">
      <dsp:nvSpPr>
        <dsp:cNvPr id="0" name=""/>
        <dsp:cNvSpPr/>
      </dsp:nvSpPr>
      <dsp:spPr>
        <a:xfrm>
          <a:off x="0" y="670940"/>
          <a:ext cx="476594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8B440E-BCDB-4B3E-A6D8-92CB9F8AE925}">
      <dsp:nvSpPr>
        <dsp:cNvPr id="0" name=""/>
        <dsp:cNvSpPr/>
      </dsp:nvSpPr>
      <dsp:spPr>
        <a:xfrm>
          <a:off x="0" y="670940"/>
          <a:ext cx="4765949" cy="67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A way of staying in touch and communicating with friends and family</a:t>
          </a:r>
          <a:br>
            <a:rPr lang="en-GB" sz="1400" kern="1200" dirty="0"/>
          </a:br>
          <a:endParaRPr lang="en-US" sz="1400" kern="1200" dirty="0"/>
        </a:p>
      </dsp:txBody>
      <dsp:txXfrm>
        <a:off x="0" y="670940"/>
        <a:ext cx="4765949" cy="670531"/>
      </dsp:txXfrm>
    </dsp:sp>
    <dsp:sp modelId="{97DB0DAF-B763-4042-B55F-B2B0FCABCFE0}">
      <dsp:nvSpPr>
        <dsp:cNvPr id="0" name=""/>
        <dsp:cNvSpPr/>
      </dsp:nvSpPr>
      <dsp:spPr>
        <a:xfrm>
          <a:off x="0" y="1341472"/>
          <a:ext cx="476594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65A8C-E876-4FCD-B371-C9CCB1796E28}">
      <dsp:nvSpPr>
        <dsp:cNvPr id="0" name=""/>
        <dsp:cNvSpPr/>
      </dsp:nvSpPr>
      <dsp:spPr>
        <a:xfrm>
          <a:off x="0" y="1341472"/>
          <a:ext cx="4765949" cy="67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Social Media is unique in the sense of being broad</a:t>
          </a:r>
        </a:p>
        <a:p>
          <a:pPr marL="0" lvl="0" indent="0" algn="l" defTabSz="622300">
            <a:lnSpc>
              <a:spcPct val="90000"/>
            </a:lnSpc>
            <a:spcBef>
              <a:spcPct val="0"/>
            </a:spcBef>
            <a:spcAft>
              <a:spcPct val="35000"/>
            </a:spcAft>
            <a:buNone/>
          </a:pPr>
          <a:r>
            <a:rPr lang="en-GB" sz="1400" kern="1200" dirty="0"/>
            <a:t> and uncensored. </a:t>
          </a:r>
          <a:endParaRPr lang="en-US" sz="1400" kern="1200" dirty="0"/>
        </a:p>
      </dsp:txBody>
      <dsp:txXfrm>
        <a:off x="0" y="1341472"/>
        <a:ext cx="4765949" cy="670531"/>
      </dsp:txXfrm>
    </dsp:sp>
    <dsp:sp modelId="{2A740B68-78F0-4BB9-BA7C-6F1A912EAF7A}">
      <dsp:nvSpPr>
        <dsp:cNvPr id="0" name=""/>
        <dsp:cNvSpPr/>
      </dsp:nvSpPr>
      <dsp:spPr>
        <a:xfrm>
          <a:off x="0" y="2012003"/>
          <a:ext cx="476594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38C8E-FCC9-4D16-A2AD-84E1AB6C2C7E}">
      <dsp:nvSpPr>
        <dsp:cNvPr id="0" name=""/>
        <dsp:cNvSpPr/>
      </dsp:nvSpPr>
      <dsp:spPr>
        <a:xfrm>
          <a:off x="0" y="2012003"/>
          <a:ext cx="4765949" cy="67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Compared to other means of mass communication like newspapers, radio stations, television channels, there are far fewer limitations of what someone can share. </a:t>
          </a:r>
          <a:endParaRPr lang="en-US" sz="1400" kern="1200" dirty="0"/>
        </a:p>
      </dsp:txBody>
      <dsp:txXfrm>
        <a:off x="0" y="2012003"/>
        <a:ext cx="4765949" cy="670531"/>
      </dsp:txXfrm>
    </dsp:sp>
    <dsp:sp modelId="{7B209589-2865-4E07-B6E6-8595392098D0}">
      <dsp:nvSpPr>
        <dsp:cNvPr id="0" name=""/>
        <dsp:cNvSpPr/>
      </dsp:nvSpPr>
      <dsp:spPr>
        <a:xfrm>
          <a:off x="0" y="2682535"/>
          <a:ext cx="476594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E6DCA-8A8B-4197-B330-D1973AC082D6}">
      <dsp:nvSpPr>
        <dsp:cNvPr id="0" name=""/>
        <dsp:cNvSpPr/>
      </dsp:nvSpPr>
      <dsp:spPr>
        <a:xfrm>
          <a:off x="0" y="2682535"/>
          <a:ext cx="4765949" cy="67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t>Anyone with Internet access can sign up for a social media account, they can then share whatever content they wish to, and this content can reach anyone that visits their page or profile.</a:t>
          </a:r>
          <a:endParaRPr lang="en-US" sz="1400" kern="1200" dirty="0"/>
        </a:p>
      </dsp:txBody>
      <dsp:txXfrm>
        <a:off x="0" y="2682535"/>
        <a:ext cx="4765949" cy="670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B9532-37B9-431F-9497-75F076DD3964}">
      <dsp:nvSpPr>
        <dsp:cNvPr id="0" name=""/>
        <dsp:cNvSpPr/>
      </dsp:nvSpPr>
      <dsp:spPr>
        <a:xfrm>
          <a:off x="0" y="73609"/>
          <a:ext cx="5115491" cy="11547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Social Media is a platform whose benefits and downsides are reflected by the individual user.</a:t>
          </a:r>
          <a:endParaRPr lang="en-US" sz="2100" kern="1200" dirty="0"/>
        </a:p>
      </dsp:txBody>
      <dsp:txXfrm>
        <a:off x="56372" y="129981"/>
        <a:ext cx="5002747" cy="1042045"/>
      </dsp:txXfrm>
    </dsp:sp>
    <dsp:sp modelId="{A0D65DB8-4E0A-4539-A399-BE2C00D2EB92}">
      <dsp:nvSpPr>
        <dsp:cNvPr id="0" name=""/>
        <dsp:cNvSpPr/>
      </dsp:nvSpPr>
      <dsp:spPr>
        <a:xfrm>
          <a:off x="0" y="1288879"/>
          <a:ext cx="5115491" cy="115478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A key benefit derived from such platforms is the development of social skills. </a:t>
          </a:r>
          <a:endParaRPr lang="en-US" sz="2100" kern="1200" dirty="0"/>
        </a:p>
      </dsp:txBody>
      <dsp:txXfrm>
        <a:off x="56372" y="1345251"/>
        <a:ext cx="5002747" cy="1042045"/>
      </dsp:txXfrm>
    </dsp:sp>
    <dsp:sp modelId="{CE4EDC2D-60A7-4434-98C2-59D6B5D70413}">
      <dsp:nvSpPr>
        <dsp:cNvPr id="0" name=""/>
        <dsp:cNvSpPr/>
      </dsp:nvSpPr>
      <dsp:spPr>
        <a:xfrm>
          <a:off x="0" y="2504149"/>
          <a:ext cx="5115491" cy="115478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People who find it hard to talk to others and express themselves, can do so through a shielded and protected way. </a:t>
          </a:r>
          <a:endParaRPr lang="en-US" sz="2100" kern="1200" dirty="0"/>
        </a:p>
      </dsp:txBody>
      <dsp:txXfrm>
        <a:off x="56372" y="2560521"/>
        <a:ext cx="5002747" cy="1042045"/>
      </dsp:txXfrm>
    </dsp:sp>
    <dsp:sp modelId="{0C4495F2-9F06-4E32-BFFB-EAA581812E6E}">
      <dsp:nvSpPr>
        <dsp:cNvPr id="0" name=""/>
        <dsp:cNvSpPr/>
      </dsp:nvSpPr>
      <dsp:spPr>
        <a:xfrm>
          <a:off x="0" y="3719419"/>
          <a:ext cx="5115491" cy="115478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Therefore, making them well-spoken and more confident.</a:t>
          </a:r>
          <a:endParaRPr lang="en-US" sz="2100" kern="1200" dirty="0"/>
        </a:p>
      </dsp:txBody>
      <dsp:txXfrm>
        <a:off x="56372" y="3775791"/>
        <a:ext cx="5002747" cy="1042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E1146-1592-4E38-A869-3B27E5C109E7}">
      <dsp:nvSpPr>
        <dsp:cNvPr id="0" name=""/>
        <dsp:cNvSpPr/>
      </dsp:nvSpPr>
      <dsp:spPr>
        <a:xfrm>
          <a:off x="343649" y="450232"/>
          <a:ext cx="1072265" cy="107226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54C64-B20C-4D97-A1DC-0B903FE8242A}">
      <dsp:nvSpPr>
        <dsp:cNvPr id="0" name=""/>
        <dsp:cNvSpPr/>
      </dsp:nvSpPr>
      <dsp:spPr>
        <a:xfrm>
          <a:off x="572165" y="678747"/>
          <a:ext cx="615234" cy="615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212067-BCE6-483D-9CA2-8E60715D5012}">
      <dsp:nvSpPr>
        <dsp:cNvPr id="0" name=""/>
        <dsp:cNvSpPr/>
      </dsp:nvSpPr>
      <dsp:spPr>
        <a:xfrm>
          <a:off x="876" y="1856482"/>
          <a:ext cx="1757812" cy="153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kern="1200" dirty="0"/>
            <a:t>Ensure that your parents know who you are speaking to when you are online and try to </a:t>
          </a:r>
          <a:r>
            <a:rPr lang="en-GB" sz="1600" b="1" kern="1200" dirty="0"/>
            <a:t>limit</a:t>
          </a:r>
          <a:r>
            <a:rPr lang="en-GB" sz="1400" b="1" kern="1200" dirty="0"/>
            <a:t> your social media usage</a:t>
          </a:r>
          <a:endParaRPr lang="en-US" sz="1400" b="1" kern="1200" dirty="0"/>
        </a:p>
      </dsp:txBody>
      <dsp:txXfrm>
        <a:off x="876" y="1856482"/>
        <a:ext cx="1757812" cy="1538085"/>
      </dsp:txXfrm>
    </dsp:sp>
    <dsp:sp modelId="{FBBD5D66-6C93-4848-82A8-7126287716A7}">
      <dsp:nvSpPr>
        <dsp:cNvPr id="0" name=""/>
        <dsp:cNvSpPr/>
      </dsp:nvSpPr>
      <dsp:spPr>
        <a:xfrm>
          <a:off x="2471815" y="450232"/>
          <a:ext cx="1072265" cy="1072265"/>
        </a:xfrm>
        <a:prstGeom prst="ellipse">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7D2243E6-931B-4921-A816-6B799E9D8CFD}">
      <dsp:nvSpPr>
        <dsp:cNvPr id="0" name=""/>
        <dsp:cNvSpPr/>
      </dsp:nvSpPr>
      <dsp:spPr>
        <a:xfrm>
          <a:off x="2700331" y="678747"/>
          <a:ext cx="615234" cy="615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245412-C105-4F36-A97E-97E66F0DD485}">
      <dsp:nvSpPr>
        <dsp:cNvPr id="0" name=""/>
        <dsp:cNvSpPr/>
      </dsp:nvSpPr>
      <dsp:spPr>
        <a:xfrm>
          <a:off x="2066305" y="1856482"/>
          <a:ext cx="1883285" cy="153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kern="1200" dirty="0"/>
            <a:t>Not leaving hateful comments on social media including foul language as this is rude and is not pleasant to read</a:t>
          </a:r>
          <a:endParaRPr lang="en-US" sz="1400" b="1" kern="1200" dirty="0"/>
        </a:p>
      </dsp:txBody>
      <dsp:txXfrm>
        <a:off x="2066305" y="1856482"/>
        <a:ext cx="1883285" cy="1538085"/>
      </dsp:txXfrm>
    </dsp:sp>
    <dsp:sp modelId="{3CC3A200-BF93-4B53-884B-791B2D72B36F}">
      <dsp:nvSpPr>
        <dsp:cNvPr id="0" name=""/>
        <dsp:cNvSpPr/>
      </dsp:nvSpPr>
      <dsp:spPr>
        <a:xfrm>
          <a:off x="4599981" y="450232"/>
          <a:ext cx="1072265" cy="1072265"/>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301879F1-34AB-4AE2-A1C5-44F909C7D5D6}">
      <dsp:nvSpPr>
        <dsp:cNvPr id="0" name=""/>
        <dsp:cNvSpPr/>
      </dsp:nvSpPr>
      <dsp:spPr>
        <a:xfrm>
          <a:off x="4828497" y="678747"/>
          <a:ext cx="615234" cy="615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A192D4-7D7B-4245-B9EC-1D64851272AE}">
      <dsp:nvSpPr>
        <dsp:cNvPr id="0" name=""/>
        <dsp:cNvSpPr/>
      </dsp:nvSpPr>
      <dsp:spPr>
        <a:xfrm>
          <a:off x="4257208" y="1856482"/>
          <a:ext cx="1757812" cy="153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b="1" kern="1200" dirty="0"/>
            <a:t>Thinking twice before posting something on the internet as this is hard to take down once it is online</a:t>
          </a:r>
          <a:endParaRPr lang="en-US" sz="1500" b="1" kern="1200" dirty="0"/>
        </a:p>
      </dsp:txBody>
      <dsp:txXfrm>
        <a:off x="4257208" y="1856482"/>
        <a:ext cx="1757812" cy="15380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E808F-9D22-4AA0-AECC-C49A91C5B420}" type="datetimeFigureOut">
              <a:rPr lang="en-GB" smtClean="0"/>
              <a:t>31/05/2021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9B326-DB44-41E2-B36C-F136DE371484}" type="slidenum">
              <a:rPr lang="en-GB" smtClean="0"/>
              <a:t>‹#›</a:t>
            </a:fld>
            <a:endParaRPr lang="en-GB"/>
          </a:p>
        </p:txBody>
      </p:sp>
    </p:spTree>
    <p:extLst>
      <p:ext uri="{BB962C8B-B14F-4D97-AF65-F5344CB8AC3E}">
        <p14:creationId xmlns:p14="http://schemas.microsoft.com/office/powerpoint/2010/main" val="241077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for sentence in quotation marks?</a:t>
            </a:r>
          </a:p>
        </p:txBody>
      </p:sp>
      <p:sp>
        <p:nvSpPr>
          <p:cNvPr id="4" name="Slide Number Placeholder 3"/>
          <p:cNvSpPr>
            <a:spLocks noGrp="1"/>
          </p:cNvSpPr>
          <p:nvPr>
            <p:ph type="sldNum" sz="quarter" idx="5"/>
          </p:nvPr>
        </p:nvSpPr>
        <p:spPr/>
        <p:txBody>
          <a:bodyPr/>
          <a:lstStyle/>
          <a:p>
            <a:fld id="{BEA9B326-DB44-41E2-B36C-F136DE371484}" type="slidenum">
              <a:rPr lang="en-GB" smtClean="0"/>
              <a:t>2</a:t>
            </a:fld>
            <a:endParaRPr lang="en-GB"/>
          </a:p>
        </p:txBody>
      </p:sp>
    </p:spTree>
    <p:extLst>
      <p:ext uri="{BB962C8B-B14F-4D97-AF65-F5344CB8AC3E}">
        <p14:creationId xmlns:p14="http://schemas.microsoft.com/office/powerpoint/2010/main" val="336053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A9B326-DB44-41E2-B36C-F136DE371484}" type="slidenum">
              <a:rPr lang="en-GB" smtClean="0"/>
              <a:t>7</a:t>
            </a:fld>
            <a:endParaRPr lang="en-GB" dirty="0"/>
          </a:p>
        </p:txBody>
      </p:sp>
    </p:spTree>
    <p:extLst>
      <p:ext uri="{BB962C8B-B14F-4D97-AF65-F5344CB8AC3E}">
        <p14:creationId xmlns:p14="http://schemas.microsoft.com/office/powerpoint/2010/main" val="348475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for the recent research?</a:t>
            </a:r>
          </a:p>
        </p:txBody>
      </p:sp>
      <p:sp>
        <p:nvSpPr>
          <p:cNvPr id="4" name="Slide Number Placeholder 3"/>
          <p:cNvSpPr>
            <a:spLocks noGrp="1"/>
          </p:cNvSpPr>
          <p:nvPr>
            <p:ph type="sldNum" sz="quarter" idx="5"/>
          </p:nvPr>
        </p:nvSpPr>
        <p:spPr/>
        <p:txBody>
          <a:bodyPr/>
          <a:lstStyle/>
          <a:p>
            <a:fld id="{BEA9B326-DB44-41E2-B36C-F136DE371484}" type="slidenum">
              <a:rPr lang="en-GB" smtClean="0"/>
              <a:t>11</a:t>
            </a:fld>
            <a:endParaRPr lang="en-GB"/>
          </a:p>
        </p:txBody>
      </p:sp>
    </p:spTree>
    <p:extLst>
      <p:ext uri="{BB962C8B-B14F-4D97-AF65-F5344CB8AC3E}">
        <p14:creationId xmlns:p14="http://schemas.microsoft.com/office/powerpoint/2010/main" val="34177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part highlighted in Yellow -  two different points </a:t>
            </a:r>
          </a:p>
        </p:txBody>
      </p:sp>
      <p:sp>
        <p:nvSpPr>
          <p:cNvPr id="4" name="Slide Number Placeholder 3"/>
          <p:cNvSpPr>
            <a:spLocks noGrp="1"/>
          </p:cNvSpPr>
          <p:nvPr>
            <p:ph type="sldNum" sz="quarter" idx="5"/>
          </p:nvPr>
        </p:nvSpPr>
        <p:spPr/>
        <p:txBody>
          <a:bodyPr/>
          <a:lstStyle/>
          <a:p>
            <a:fld id="{BEA9B326-DB44-41E2-B36C-F136DE371484}" type="slidenum">
              <a:rPr lang="en-GB" smtClean="0"/>
              <a:t>12</a:t>
            </a:fld>
            <a:endParaRPr lang="en-GB"/>
          </a:p>
        </p:txBody>
      </p:sp>
    </p:spTree>
    <p:extLst>
      <p:ext uri="{BB962C8B-B14F-4D97-AF65-F5344CB8AC3E}">
        <p14:creationId xmlns:p14="http://schemas.microsoft.com/office/powerpoint/2010/main" val="275137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B921-3EFD-43D3-9448-C2932C88A8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4BF7DC-9185-42FD-8784-28458D288E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191B23-ECD8-4872-9259-4E6E4F02423B}"/>
              </a:ext>
            </a:extLst>
          </p:cNvPr>
          <p:cNvSpPr>
            <a:spLocks noGrp="1"/>
          </p:cNvSpPr>
          <p:nvPr>
            <p:ph type="dt" sz="half" idx="10"/>
          </p:nvPr>
        </p:nvSpPr>
        <p:spPr/>
        <p:txBody>
          <a:bodyPr/>
          <a:lstStyle/>
          <a:p>
            <a:fld id="{8E9E51EC-7F72-594E-9E89-1966D0F6E980}" type="datetimeFigureOut">
              <a:rPr lang="en-US" smtClean="0"/>
              <a:t>5/31/2021</a:t>
            </a:fld>
            <a:endParaRPr lang="en-US"/>
          </a:p>
        </p:txBody>
      </p:sp>
      <p:sp>
        <p:nvSpPr>
          <p:cNvPr id="5" name="Footer Placeholder 4">
            <a:extLst>
              <a:ext uri="{FF2B5EF4-FFF2-40B4-BE49-F238E27FC236}">
                <a16:creationId xmlns:a16="http://schemas.microsoft.com/office/drawing/2014/main" id="{A8C3CB5D-5D84-4726-A3E7-4614A10C4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B30BA-5C69-4A6C-9314-A7814B2002C3}"/>
              </a:ext>
            </a:extLst>
          </p:cNvPr>
          <p:cNvSpPr>
            <a:spLocks noGrp="1"/>
          </p:cNvSpPr>
          <p:nvPr>
            <p:ph type="sldNum" sz="quarter" idx="12"/>
          </p:nvPr>
        </p:nvSpPr>
        <p:spPr/>
        <p:txBody>
          <a:bodyPr/>
          <a:lstStyle/>
          <a:p>
            <a:fld id="{5A28BC75-DEBD-7045-975D-408F4B57BE49}" type="slidenum">
              <a:rPr lang="en-US" smtClean="0"/>
              <a:t>‹#›</a:t>
            </a:fld>
            <a:endParaRPr lang="en-US"/>
          </a:p>
        </p:txBody>
      </p:sp>
    </p:spTree>
    <p:extLst>
      <p:ext uri="{BB962C8B-B14F-4D97-AF65-F5344CB8AC3E}">
        <p14:creationId xmlns:p14="http://schemas.microsoft.com/office/powerpoint/2010/main" val="52536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B1B0-0A48-46B0-88B6-279635FDE5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EDA138-C765-480B-A9F9-BD634028B4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7F09E4-CA2A-47C7-B2C2-DB6E72E2C839}"/>
              </a:ext>
            </a:extLst>
          </p:cNvPr>
          <p:cNvSpPr>
            <a:spLocks noGrp="1"/>
          </p:cNvSpPr>
          <p:nvPr>
            <p:ph type="dt" sz="half" idx="10"/>
          </p:nvPr>
        </p:nvSpPr>
        <p:spPr/>
        <p:txBody>
          <a:bodyPr/>
          <a:lstStyle/>
          <a:p>
            <a:fld id="{8E9E51EC-7F72-594E-9E89-1966D0F6E980}" type="datetimeFigureOut">
              <a:rPr lang="en-US" smtClean="0"/>
              <a:t>5/31/2021</a:t>
            </a:fld>
            <a:endParaRPr lang="en-US"/>
          </a:p>
        </p:txBody>
      </p:sp>
      <p:sp>
        <p:nvSpPr>
          <p:cNvPr id="5" name="Footer Placeholder 4">
            <a:extLst>
              <a:ext uri="{FF2B5EF4-FFF2-40B4-BE49-F238E27FC236}">
                <a16:creationId xmlns:a16="http://schemas.microsoft.com/office/drawing/2014/main" id="{65C58737-B9FD-4F38-91BA-07BAFFEA5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6EABD-60E0-404B-9FFB-683310E27734}"/>
              </a:ext>
            </a:extLst>
          </p:cNvPr>
          <p:cNvSpPr>
            <a:spLocks noGrp="1"/>
          </p:cNvSpPr>
          <p:nvPr>
            <p:ph type="sldNum" sz="quarter" idx="12"/>
          </p:nvPr>
        </p:nvSpPr>
        <p:spPr/>
        <p:txBody>
          <a:bodyPr/>
          <a:lstStyle/>
          <a:p>
            <a:fld id="{5A28BC75-DEBD-7045-975D-408F4B57BE49}" type="slidenum">
              <a:rPr lang="en-US" smtClean="0"/>
              <a:t>‹#›</a:t>
            </a:fld>
            <a:endParaRPr lang="en-US"/>
          </a:p>
        </p:txBody>
      </p:sp>
    </p:spTree>
    <p:extLst>
      <p:ext uri="{BB962C8B-B14F-4D97-AF65-F5344CB8AC3E}">
        <p14:creationId xmlns:p14="http://schemas.microsoft.com/office/powerpoint/2010/main" val="322910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117F9-2A34-4D77-B4F7-1E0DE3C346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0A91B6-A499-4B5C-A14D-CF13C0F36E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08A3A7-B9FA-4842-9577-D559B4C8FE3D}"/>
              </a:ext>
            </a:extLst>
          </p:cNvPr>
          <p:cNvSpPr>
            <a:spLocks noGrp="1"/>
          </p:cNvSpPr>
          <p:nvPr>
            <p:ph type="dt" sz="half" idx="10"/>
          </p:nvPr>
        </p:nvSpPr>
        <p:spPr/>
        <p:txBody>
          <a:bodyPr/>
          <a:lstStyle/>
          <a:p>
            <a:fld id="{8E9E51EC-7F72-594E-9E89-1966D0F6E980}" type="datetimeFigureOut">
              <a:rPr lang="en-US" smtClean="0"/>
              <a:t>5/31/2021</a:t>
            </a:fld>
            <a:endParaRPr lang="en-US"/>
          </a:p>
        </p:txBody>
      </p:sp>
      <p:sp>
        <p:nvSpPr>
          <p:cNvPr id="5" name="Footer Placeholder 4">
            <a:extLst>
              <a:ext uri="{FF2B5EF4-FFF2-40B4-BE49-F238E27FC236}">
                <a16:creationId xmlns:a16="http://schemas.microsoft.com/office/drawing/2014/main" id="{8A9D27FC-D70D-4BDA-8787-94F254152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A6742-E1E9-43DF-8CFF-5224E03F9E5E}"/>
              </a:ext>
            </a:extLst>
          </p:cNvPr>
          <p:cNvSpPr>
            <a:spLocks noGrp="1"/>
          </p:cNvSpPr>
          <p:nvPr>
            <p:ph type="sldNum" sz="quarter" idx="12"/>
          </p:nvPr>
        </p:nvSpPr>
        <p:spPr/>
        <p:txBody>
          <a:bodyPr/>
          <a:lstStyle/>
          <a:p>
            <a:fld id="{5A28BC75-DEBD-7045-975D-408F4B57BE49}" type="slidenum">
              <a:rPr lang="en-US" smtClean="0"/>
              <a:t>‹#›</a:t>
            </a:fld>
            <a:endParaRPr lang="en-US"/>
          </a:p>
        </p:txBody>
      </p:sp>
    </p:spTree>
    <p:extLst>
      <p:ext uri="{BB962C8B-B14F-4D97-AF65-F5344CB8AC3E}">
        <p14:creationId xmlns:p14="http://schemas.microsoft.com/office/powerpoint/2010/main" val="132382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D645-7B4A-4249-828A-5C9DA2B3D8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34B57-1716-4291-BA01-5625C6B110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7A3E7C-38EF-4F22-B073-10E964B15A16}"/>
              </a:ext>
            </a:extLst>
          </p:cNvPr>
          <p:cNvSpPr>
            <a:spLocks noGrp="1"/>
          </p:cNvSpPr>
          <p:nvPr>
            <p:ph type="dt" sz="half" idx="10"/>
          </p:nvPr>
        </p:nvSpPr>
        <p:spPr/>
        <p:txBody>
          <a:bodyPr/>
          <a:lstStyle/>
          <a:p>
            <a:fld id="{8E9E51EC-7F72-594E-9E89-1966D0F6E980}" type="datetimeFigureOut">
              <a:rPr lang="en-US" smtClean="0"/>
              <a:t>5/31/2021</a:t>
            </a:fld>
            <a:endParaRPr lang="en-US"/>
          </a:p>
        </p:txBody>
      </p:sp>
      <p:sp>
        <p:nvSpPr>
          <p:cNvPr id="5" name="Footer Placeholder 4">
            <a:extLst>
              <a:ext uri="{FF2B5EF4-FFF2-40B4-BE49-F238E27FC236}">
                <a16:creationId xmlns:a16="http://schemas.microsoft.com/office/drawing/2014/main" id="{92081473-EDAA-4A95-B0CD-0B291A2AC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461FB-6290-4B2F-A8DC-5B106E80535A}"/>
              </a:ext>
            </a:extLst>
          </p:cNvPr>
          <p:cNvSpPr>
            <a:spLocks noGrp="1"/>
          </p:cNvSpPr>
          <p:nvPr>
            <p:ph type="sldNum" sz="quarter" idx="12"/>
          </p:nvPr>
        </p:nvSpPr>
        <p:spPr/>
        <p:txBody>
          <a:bodyPr/>
          <a:lstStyle/>
          <a:p>
            <a:fld id="{5A28BC75-DEBD-7045-975D-408F4B57BE49}" type="slidenum">
              <a:rPr lang="en-US" smtClean="0"/>
              <a:t>‹#›</a:t>
            </a:fld>
            <a:endParaRPr lang="en-US"/>
          </a:p>
        </p:txBody>
      </p:sp>
    </p:spTree>
    <p:extLst>
      <p:ext uri="{BB962C8B-B14F-4D97-AF65-F5344CB8AC3E}">
        <p14:creationId xmlns:p14="http://schemas.microsoft.com/office/powerpoint/2010/main" val="266949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F009-B865-470F-8303-451CF97AF7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FF7BB3-7851-4708-B755-0154071ADB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EDAF3A-B2CD-4360-8D65-B24DE3323BCA}"/>
              </a:ext>
            </a:extLst>
          </p:cNvPr>
          <p:cNvSpPr>
            <a:spLocks noGrp="1"/>
          </p:cNvSpPr>
          <p:nvPr>
            <p:ph type="dt" sz="half" idx="10"/>
          </p:nvPr>
        </p:nvSpPr>
        <p:spPr/>
        <p:txBody>
          <a:bodyPr/>
          <a:lstStyle/>
          <a:p>
            <a:fld id="{8E9E51EC-7F72-594E-9E89-1966D0F6E980}" type="datetimeFigureOut">
              <a:rPr lang="en-US" smtClean="0"/>
              <a:t>5/31/2021</a:t>
            </a:fld>
            <a:endParaRPr lang="en-US"/>
          </a:p>
        </p:txBody>
      </p:sp>
      <p:sp>
        <p:nvSpPr>
          <p:cNvPr id="5" name="Footer Placeholder 4">
            <a:extLst>
              <a:ext uri="{FF2B5EF4-FFF2-40B4-BE49-F238E27FC236}">
                <a16:creationId xmlns:a16="http://schemas.microsoft.com/office/drawing/2014/main" id="{50C8DDCB-4030-456F-BB7D-F59418896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286FF-59B9-49C5-8D70-D7A570656B00}"/>
              </a:ext>
            </a:extLst>
          </p:cNvPr>
          <p:cNvSpPr>
            <a:spLocks noGrp="1"/>
          </p:cNvSpPr>
          <p:nvPr>
            <p:ph type="sldNum" sz="quarter" idx="12"/>
          </p:nvPr>
        </p:nvSpPr>
        <p:spPr/>
        <p:txBody>
          <a:bodyPr/>
          <a:lstStyle/>
          <a:p>
            <a:fld id="{5A28BC75-DEBD-7045-975D-408F4B57BE49}" type="slidenum">
              <a:rPr lang="en-US" smtClean="0"/>
              <a:t>‹#›</a:t>
            </a:fld>
            <a:endParaRPr lang="en-US"/>
          </a:p>
        </p:txBody>
      </p:sp>
    </p:spTree>
    <p:extLst>
      <p:ext uri="{BB962C8B-B14F-4D97-AF65-F5344CB8AC3E}">
        <p14:creationId xmlns:p14="http://schemas.microsoft.com/office/powerpoint/2010/main" val="93901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F4C9-0D74-44D0-94C9-86D2E06C4B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C771EE-4D1C-4C45-95F7-6FD77D07D2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483005-ED55-431A-B298-D2EC769086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5F8C51-F879-41E6-B533-9E7F77CA1DB8}"/>
              </a:ext>
            </a:extLst>
          </p:cNvPr>
          <p:cNvSpPr>
            <a:spLocks noGrp="1"/>
          </p:cNvSpPr>
          <p:nvPr>
            <p:ph type="dt" sz="half" idx="10"/>
          </p:nvPr>
        </p:nvSpPr>
        <p:spPr/>
        <p:txBody>
          <a:bodyPr/>
          <a:lstStyle/>
          <a:p>
            <a:fld id="{8E9E51EC-7F72-594E-9E89-1966D0F6E980}" type="datetimeFigureOut">
              <a:rPr lang="en-US" smtClean="0"/>
              <a:t>5/31/2021</a:t>
            </a:fld>
            <a:endParaRPr lang="en-US"/>
          </a:p>
        </p:txBody>
      </p:sp>
      <p:sp>
        <p:nvSpPr>
          <p:cNvPr id="6" name="Footer Placeholder 5">
            <a:extLst>
              <a:ext uri="{FF2B5EF4-FFF2-40B4-BE49-F238E27FC236}">
                <a16:creationId xmlns:a16="http://schemas.microsoft.com/office/drawing/2014/main" id="{0B2456C4-D82E-4511-AFB0-3F20A6CE6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8FEC59-D7A7-4215-A7EB-3E7D723F4C37}"/>
              </a:ext>
            </a:extLst>
          </p:cNvPr>
          <p:cNvSpPr>
            <a:spLocks noGrp="1"/>
          </p:cNvSpPr>
          <p:nvPr>
            <p:ph type="sldNum" sz="quarter" idx="12"/>
          </p:nvPr>
        </p:nvSpPr>
        <p:spPr/>
        <p:txBody>
          <a:bodyPr/>
          <a:lstStyle/>
          <a:p>
            <a:fld id="{5A28BC75-DEBD-7045-975D-408F4B57BE49}" type="slidenum">
              <a:rPr lang="en-US" smtClean="0"/>
              <a:t>‹#›</a:t>
            </a:fld>
            <a:endParaRPr lang="en-US"/>
          </a:p>
        </p:txBody>
      </p:sp>
    </p:spTree>
    <p:extLst>
      <p:ext uri="{BB962C8B-B14F-4D97-AF65-F5344CB8AC3E}">
        <p14:creationId xmlns:p14="http://schemas.microsoft.com/office/powerpoint/2010/main" val="383962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3025-72CB-420E-9049-9AE6428FE2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911575-FA14-42D5-8FE5-F257709C4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6602A4-408D-401A-B63D-E22553BA2A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3F9F5E-1E0F-4C01-8A35-1F277C2C0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680295-B287-4B6D-AED0-D48A3E279B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0B627D-6B0E-49EC-9C1B-FC400CE9F6A0}"/>
              </a:ext>
            </a:extLst>
          </p:cNvPr>
          <p:cNvSpPr>
            <a:spLocks noGrp="1"/>
          </p:cNvSpPr>
          <p:nvPr>
            <p:ph type="dt" sz="half" idx="10"/>
          </p:nvPr>
        </p:nvSpPr>
        <p:spPr/>
        <p:txBody>
          <a:bodyPr/>
          <a:lstStyle/>
          <a:p>
            <a:fld id="{8E9E51EC-7F72-594E-9E89-1966D0F6E980}" type="datetimeFigureOut">
              <a:rPr lang="en-US" smtClean="0"/>
              <a:t>5/31/2021</a:t>
            </a:fld>
            <a:endParaRPr lang="en-US"/>
          </a:p>
        </p:txBody>
      </p:sp>
      <p:sp>
        <p:nvSpPr>
          <p:cNvPr id="8" name="Footer Placeholder 7">
            <a:extLst>
              <a:ext uri="{FF2B5EF4-FFF2-40B4-BE49-F238E27FC236}">
                <a16:creationId xmlns:a16="http://schemas.microsoft.com/office/drawing/2014/main" id="{F58FE2D3-7A06-46B0-A460-902F8DDDB4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95E29E-B733-4FD5-8AF6-7B0D0DE46906}"/>
              </a:ext>
            </a:extLst>
          </p:cNvPr>
          <p:cNvSpPr>
            <a:spLocks noGrp="1"/>
          </p:cNvSpPr>
          <p:nvPr>
            <p:ph type="sldNum" sz="quarter" idx="12"/>
          </p:nvPr>
        </p:nvSpPr>
        <p:spPr/>
        <p:txBody>
          <a:bodyPr/>
          <a:lstStyle/>
          <a:p>
            <a:fld id="{5A28BC75-DEBD-7045-975D-408F4B57BE49}" type="slidenum">
              <a:rPr lang="en-US" smtClean="0"/>
              <a:t>‹#›</a:t>
            </a:fld>
            <a:endParaRPr lang="en-US"/>
          </a:p>
        </p:txBody>
      </p:sp>
    </p:spTree>
    <p:extLst>
      <p:ext uri="{BB962C8B-B14F-4D97-AF65-F5344CB8AC3E}">
        <p14:creationId xmlns:p14="http://schemas.microsoft.com/office/powerpoint/2010/main" val="392338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22A3-278D-40B6-9EF2-7B95C736B2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361E93-FCA3-4786-B3FB-F79BF1C7F784}"/>
              </a:ext>
            </a:extLst>
          </p:cNvPr>
          <p:cNvSpPr>
            <a:spLocks noGrp="1"/>
          </p:cNvSpPr>
          <p:nvPr>
            <p:ph type="dt" sz="half" idx="10"/>
          </p:nvPr>
        </p:nvSpPr>
        <p:spPr/>
        <p:txBody>
          <a:bodyPr/>
          <a:lstStyle/>
          <a:p>
            <a:fld id="{8E9E51EC-7F72-594E-9E89-1966D0F6E980}" type="datetimeFigureOut">
              <a:rPr lang="en-US" smtClean="0"/>
              <a:t>5/31/2021</a:t>
            </a:fld>
            <a:endParaRPr lang="en-US"/>
          </a:p>
        </p:txBody>
      </p:sp>
      <p:sp>
        <p:nvSpPr>
          <p:cNvPr id="4" name="Footer Placeholder 3">
            <a:extLst>
              <a:ext uri="{FF2B5EF4-FFF2-40B4-BE49-F238E27FC236}">
                <a16:creationId xmlns:a16="http://schemas.microsoft.com/office/drawing/2014/main" id="{D104F3B8-250F-4CB9-81C2-C03CA74C14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1FFB0F-4165-42E2-BF0D-A8BD314C1890}"/>
              </a:ext>
            </a:extLst>
          </p:cNvPr>
          <p:cNvSpPr>
            <a:spLocks noGrp="1"/>
          </p:cNvSpPr>
          <p:nvPr>
            <p:ph type="sldNum" sz="quarter" idx="12"/>
          </p:nvPr>
        </p:nvSpPr>
        <p:spPr/>
        <p:txBody>
          <a:bodyPr/>
          <a:lstStyle/>
          <a:p>
            <a:fld id="{5A28BC75-DEBD-7045-975D-408F4B57BE49}" type="slidenum">
              <a:rPr lang="en-US" smtClean="0"/>
              <a:t>‹#›</a:t>
            </a:fld>
            <a:endParaRPr lang="en-US"/>
          </a:p>
        </p:txBody>
      </p:sp>
    </p:spTree>
    <p:extLst>
      <p:ext uri="{BB962C8B-B14F-4D97-AF65-F5344CB8AC3E}">
        <p14:creationId xmlns:p14="http://schemas.microsoft.com/office/powerpoint/2010/main" val="271345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98413-F0A9-4960-BCDB-D956C130ADD1}"/>
              </a:ext>
            </a:extLst>
          </p:cNvPr>
          <p:cNvSpPr>
            <a:spLocks noGrp="1"/>
          </p:cNvSpPr>
          <p:nvPr>
            <p:ph type="dt" sz="half" idx="10"/>
          </p:nvPr>
        </p:nvSpPr>
        <p:spPr/>
        <p:txBody>
          <a:bodyPr/>
          <a:lstStyle/>
          <a:p>
            <a:fld id="{8E9E51EC-7F72-594E-9E89-1966D0F6E980}" type="datetimeFigureOut">
              <a:rPr lang="en-US" smtClean="0"/>
              <a:t>5/31/2021</a:t>
            </a:fld>
            <a:endParaRPr lang="en-US"/>
          </a:p>
        </p:txBody>
      </p:sp>
      <p:sp>
        <p:nvSpPr>
          <p:cNvPr id="3" name="Footer Placeholder 2">
            <a:extLst>
              <a:ext uri="{FF2B5EF4-FFF2-40B4-BE49-F238E27FC236}">
                <a16:creationId xmlns:a16="http://schemas.microsoft.com/office/drawing/2014/main" id="{AE06CC15-438F-4DE5-9C2B-D77586C6B2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B44DFD-3AAD-4117-8386-EA64A0A5EBED}"/>
              </a:ext>
            </a:extLst>
          </p:cNvPr>
          <p:cNvSpPr>
            <a:spLocks noGrp="1"/>
          </p:cNvSpPr>
          <p:nvPr>
            <p:ph type="sldNum" sz="quarter" idx="12"/>
          </p:nvPr>
        </p:nvSpPr>
        <p:spPr/>
        <p:txBody>
          <a:bodyPr/>
          <a:lstStyle/>
          <a:p>
            <a:fld id="{5A28BC75-DEBD-7045-975D-408F4B57BE49}" type="slidenum">
              <a:rPr lang="en-US" smtClean="0"/>
              <a:t>‹#›</a:t>
            </a:fld>
            <a:endParaRPr lang="en-US"/>
          </a:p>
        </p:txBody>
      </p:sp>
    </p:spTree>
    <p:extLst>
      <p:ext uri="{BB962C8B-B14F-4D97-AF65-F5344CB8AC3E}">
        <p14:creationId xmlns:p14="http://schemas.microsoft.com/office/powerpoint/2010/main" val="360682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665C-345B-4B44-8866-2522E6D43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03630F-F065-4D85-9054-9FF0288AF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15BE17-9BA9-41A3-8C3C-5C2294CCC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13C56E-6326-404E-B359-83EDA9A1E30E}"/>
              </a:ext>
            </a:extLst>
          </p:cNvPr>
          <p:cNvSpPr>
            <a:spLocks noGrp="1"/>
          </p:cNvSpPr>
          <p:nvPr>
            <p:ph type="dt" sz="half" idx="10"/>
          </p:nvPr>
        </p:nvSpPr>
        <p:spPr/>
        <p:txBody>
          <a:bodyPr/>
          <a:lstStyle/>
          <a:p>
            <a:fld id="{8E9E51EC-7F72-594E-9E89-1966D0F6E980}" type="datetimeFigureOut">
              <a:rPr lang="en-US" smtClean="0"/>
              <a:t>5/31/2021</a:t>
            </a:fld>
            <a:endParaRPr lang="en-US"/>
          </a:p>
        </p:txBody>
      </p:sp>
      <p:sp>
        <p:nvSpPr>
          <p:cNvPr id="6" name="Footer Placeholder 5">
            <a:extLst>
              <a:ext uri="{FF2B5EF4-FFF2-40B4-BE49-F238E27FC236}">
                <a16:creationId xmlns:a16="http://schemas.microsoft.com/office/drawing/2014/main" id="{FA9478AC-C788-4A89-AFE7-6FA22A434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1DC1B-5FCF-46EB-B41E-7518DD41B3B8}"/>
              </a:ext>
            </a:extLst>
          </p:cNvPr>
          <p:cNvSpPr>
            <a:spLocks noGrp="1"/>
          </p:cNvSpPr>
          <p:nvPr>
            <p:ph type="sldNum" sz="quarter" idx="12"/>
          </p:nvPr>
        </p:nvSpPr>
        <p:spPr/>
        <p:txBody>
          <a:bodyPr/>
          <a:lstStyle/>
          <a:p>
            <a:fld id="{5A28BC75-DEBD-7045-975D-408F4B57BE49}" type="slidenum">
              <a:rPr lang="en-US" smtClean="0"/>
              <a:t>‹#›</a:t>
            </a:fld>
            <a:endParaRPr lang="en-US"/>
          </a:p>
        </p:txBody>
      </p:sp>
    </p:spTree>
    <p:extLst>
      <p:ext uri="{BB962C8B-B14F-4D97-AF65-F5344CB8AC3E}">
        <p14:creationId xmlns:p14="http://schemas.microsoft.com/office/powerpoint/2010/main" val="418264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A2D2-42D9-452A-9A36-6D8ED4F9F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15E095-7F3F-4CF0-B57F-ADDA7134BF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F523FA-8C87-43AE-8B0F-1E4F28181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FDB6B-4F5E-4E40-87E8-28ADA8B9AA4C}"/>
              </a:ext>
            </a:extLst>
          </p:cNvPr>
          <p:cNvSpPr>
            <a:spLocks noGrp="1"/>
          </p:cNvSpPr>
          <p:nvPr>
            <p:ph type="dt" sz="half" idx="10"/>
          </p:nvPr>
        </p:nvSpPr>
        <p:spPr/>
        <p:txBody>
          <a:bodyPr/>
          <a:lstStyle/>
          <a:p>
            <a:fld id="{8E9E51EC-7F72-594E-9E89-1966D0F6E980}" type="datetimeFigureOut">
              <a:rPr lang="en-US" smtClean="0"/>
              <a:t>5/31/2021</a:t>
            </a:fld>
            <a:endParaRPr lang="en-US"/>
          </a:p>
        </p:txBody>
      </p:sp>
      <p:sp>
        <p:nvSpPr>
          <p:cNvPr id="6" name="Footer Placeholder 5">
            <a:extLst>
              <a:ext uri="{FF2B5EF4-FFF2-40B4-BE49-F238E27FC236}">
                <a16:creationId xmlns:a16="http://schemas.microsoft.com/office/drawing/2014/main" id="{87887927-921A-4F60-B4A9-07BC7779D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346178-EFC1-46E3-B628-AE0E5EB0A192}"/>
              </a:ext>
            </a:extLst>
          </p:cNvPr>
          <p:cNvSpPr>
            <a:spLocks noGrp="1"/>
          </p:cNvSpPr>
          <p:nvPr>
            <p:ph type="sldNum" sz="quarter" idx="12"/>
          </p:nvPr>
        </p:nvSpPr>
        <p:spPr/>
        <p:txBody>
          <a:bodyPr/>
          <a:lstStyle/>
          <a:p>
            <a:fld id="{5A28BC75-DEBD-7045-975D-408F4B57BE49}" type="slidenum">
              <a:rPr lang="en-US" smtClean="0"/>
              <a:t>‹#›</a:t>
            </a:fld>
            <a:endParaRPr lang="en-US"/>
          </a:p>
        </p:txBody>
      </p:sp>
    </p:spTree>
    <p:extLst>
      <p:ext uri="{BB962C8B-B14F-4D97-AF65-F5344CB8AC3E}">
        <p14:creationId xmlns:p14="http://schemas.microsoft.com/office/powerpoint/2010/main" val="3221649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3EFE1"/>
            </a:gs>
            <a:gs pos="0">
              <a:schemeClr val="accent1">
                <a:lumMod val="20000"/>
                <a:lumOff val="80000"/>
              </a:schemeClr>
            </a:gs>
            <a:gs pos="48000">
              <a:schemeClr val="accent5">
                <a:lumMod val="20000"/>
                <a:lumOff val="80000"/>
              </a:schemeClr>
            </a:gs>
            <a:gs pos="74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BCD0EE-6EC6-42B1-AF07-743A2E794F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381997-3796-4A94-AD92-D9B4920B8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CDD4A-5F9F-42DD-BD15-394B488651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E51EC-7F72-594E-9E89-1966D0F6E980}" type="datetimeFigureOut">
              <a:rPr lang="en-US" smtClean="0"/>
              <a:t>5/31/2021</a:t>
            </a:fld>
            <a:endParaRPr lang="en-US"/>
          </a:p>
        </p:txBody>
      </p:sp>
      <p:sp>
        <p:nvSpPr>
          <p:cNvPr id="5" name="Footer Placeholder 4">
            <a:extLst>
              <a:ext uri="{FF2B5EF4-FFF2-40B4-BE49-F238E27FC236}">
                <a16:creationId xmlns:a16="http://schemas.microsoft.com/office/drawing/2014/main" id="{9BC05735-4B6C-45FD-AF6D-CC0BE8A572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89EC50-C8A1-4431-A226-B38DC7802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8BC75-DEBD-7045-975D-408F4B57BE49}" type="slidenum">
              <a:rPr lang="en-US" smtClean="0"/>
              <a:t>‹#›</a:t>
            </a:fld>
            <a:endParaRPr lang="en-US"/>
          </a:p>
        </p:txBody>
      </p:sp>
    </p:spTree>
    <p:extLst>
      <p:ext uri="{BB962C8B-B14F-4D97-AF65-F5344CB8AC3E}">
        <p14:creationId xmlns:p14="http://schemas.microsoft.com/office/powerpoint/2010/main" val="34250135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8.wdp"/><Relationship Id="rId18" Type="http://schemas.openxmlformats.org/officeDocument/2006/relationships/image" Target="../media/image11.png"/><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8.png"/><Relationship Id="rId17" Type="http://schemas.microsoft.com/office/2007/relationships/hdphoto" Target="../media/hdphoto10.wdp"/><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7.png"/><Relationship Id="rId19" Type="http://schemas.microsoft.com/office/2007/relationships/hdphoto" Target="../media/hdphoto11.wdp"/><Relationship Id="rId4" Type="http://schemas.openxmlformats.org/officeDocument/2006/relationships/image" Target="../media/image4.png"/><Relationship Id="rId9" Type="http://schemas.microsoft.com/office/2007/relationships/hdphoto" Target="../media/hdphoto6.wdp"/><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2.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AD64B47-247F-0E46-ACF4-68CA0358C9D2}"/>
              </a:ext>
            </a:extLst>
          </p:cNvPr>
          <p:cNvSpPr>
            <a:spLocks noGrp="1"/>
          </p:cNvSpPr>
          <p:nvPr>
            <p:ph type="ctrTitle"/>
          </p:nvPr>
        </p:nvSpPr>
        <p:spPr>
          <a:xfrm>
            <a:off x="3215729" y="1764407"/>
            <a:ext cx="5760846" cy="2310312"/>
          </a:xfrm>
        </p:spPr>
        <p:txBody>
          <a:bodyPr>
            <a:normAutofit/>
          </a:bodyPr>
          <a:lstStyle/>
          <a:p>
            <a:r>
              <a:rPr lang="en-US" sz="5200" b="1" dirty="0">
                <a:solidFill>
                  <a:schemeClr val="tx2"/>
                </a:solidFill>
              </a:rPr>
              <a:t>Online Modesty &amp;</a:t>
            </a:r>
            <a:br>
              <a:rPr lang="en-US" sz="5200" b="1" dirty="0">
                <a:solidFill>
                  <a:schemeClr val="tx2"/>
                </a:solidFill>
              </a:rPr>
            </a:br>
            <a:r>
              <a:rPr lang="en-US" sz="5200" b="1" dirty="0">
                <a:solidFill>
                  <a:schemeClr val="tx2"/>
                </a:solidFill>
              </a:rPr>
              <a:t> </a:t>
            </a:r>
            <a:r>
              <a:rPr lang="en-US" sz="5200" b="1" u="sng" dirty="0">
                <a:solidFill>
                  <a:schemeClr val="tx2"/>
                </a:solidFill>
              </a:rPr>
              <a:t>Social Media</a:t>
            </a:r>
          </a:p>
        </p:txBody>
      </p:sp>
      <p:pic>
        <p:nvPicPr>
          <p:cNvPr id="4" name="Picture 3">
            <a:extLst>
              <a:ext uri="{FF2B5EF4-FFF2-40B4-BE49-F238E27FC236}">
                <a16:creationId xmlns:a16="http://schemas.microsoft.com/office/drawing/2014/main" id="{52386A4C-D78B-421F-A877-B2A91ABE59B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389" b="90000" l="4667" r="95000">
                        <a14:foregroundMark x1="8667" y1="46111" x2="8667" y2="46111"/>
                        <a14:foregroundMark x1="5444" y1="50278" x2="5444" y2="50278"/>
                        <a14:foregroundMark x1="4667" y1="53056" x2="4667" y2="53056"/>
                        <a14:foregroundMark x1="10000" y1="58889" x2="10000" y2="58889"/>
                        <a14:foregroundMark x1="15667" y1="61389" x2="15667" y2="61389"/>
                        <a14:foregroundMark x1="14000" y1="47222" x2="14000" y2="47222"/>
                        <a14:foregroundMark x1="11222" y1="50556" x2="11222" y2="50556"/>
                        <a14:foregroundMark x1="11444" y1="54722" x2="11444" y2="54722"/>
                        <a14:foregroundMark x1="13222" y1="34167" x2="13222" y2="34167"/>
                        <a14:foregroundMark x1="13222" y1="29444" x2="13222" y2="29444"/>
                        <a14:foregroundMark x1="13222" y1="25000" x2="13222" y2="25000"/>
                        <a14:foregroundMark x1="13222" y1="20556" x2="13222" y2="20556"/>
                        <a14:foregroundMark x1="13222" y1="16111" x2="13222" y2="16111"/>
                        <a14:foregroundMark x1="13222" y1="10833" x2="13222" y2="10833"/>
                        <a14:foregroundMark x1="13000" y1="6111" x2="13000" y2="6111"/>
                        <a14:foregroundMark x1="13222" y1="2778" x2="13222" y2="2778"/>
                        <a14:foregroundMark x1="13222" y1="26667" x2="13222" y2="26667"/>
                        <a14:foregroundMark x1="13222" y1="21667" x2="13222" y2="21667"/>
                        <a14:foregroundMark x1="13111" y1="16111" x2="13111" y2="16111"/>
                        <a14:foregroundMark x1="13222" y1="1944" x2="13222" y2="1944"/>
                        <a14:foregroundMark x1="13111" y1="1389" x2="13111" y2="1389"/>
                        <a14:foregroundMark x1="36000" y1="38056" x2="36000" y2="38056"/>
                        <a14:foregroundMark x1="31667" y1="28333" x2="31667" y2="28333"/>
                        <a14:foregroundMark x1="28889" y1="22222" x2="28889" y2="22222"/>
                        <a14:foregroundMark x1="28889" y1="2778" x2="28889" y2="2778"/>
                        <a14:foregroundMark x1="27778" y1="31667" x2="27778" y2="31667"/>
                        <a14:foregroundMark x1="29889" y1="47500" x2="29889" y2="47500"/>
                        <a14:foregroundMark x1="30111" y1="47500" x2="30111" y2="47500"/>
                        <a14:foregroundMark x1="30778" y1="45556" x2="30778" y2="45556"/>
                        <a14:foregroundMark x1="31333" y1="40833" x2="31333" y2="39444"/>
                        <a14:foregroundMark x1="31333" y1="39444" x2="31333" y2="39444"/>
                        <a14:foregroundMark x1="30333" y1="39444" x2="29889" y2="39444"/>
                        <a14:foregroundMark x1="29889" y1="39444" x2="29889" y2="40556"/>
                        <a14:foregroundMark x1="29889" y1="41111" x2="29889" y2="41111"/>
                        <a14:foregroundMark x1="29000" y1="43333" x2="29000" y2="43333"/>
                        <a14:foregroundMark x1="28556" y1="43333" x2="28556" y2="43333"/>
                        <a14:foregroundMark x1="28444" y1="43611" x2="28111" y2="44167"/>
                        <a14:foregroundMark x1="45111" y1="49444" x2="45111" y2="49444"/>
                        <a14:foregroundMark x1="43667" y1="32222" x2="43667" y2="32222"/>
                        <a14:foregroundMark x1="43333" y1="42778" x2="43333" y2="42778"/>
                        <a14:foregroundMark x1="40667" y1="47500" x2="40667" y2="47500"/>
                        <a14:foregroundMark x1="42444" y1="54722" x2="42444" y2="54722"/>
                        <a14:foregroundMark x1="41889" y1="58333" x2="41889" y2="58333"/>
                        <a14:foregroundMark x1="42000" y1="61111" x2="42000" y2="61111"/>
                        <a14:foregroundMark x1="44222" y1="65278" x2="44222" y2="65278"/>
                        <a14:foregroundMark x1="46333" y1="64167" x2="46333" y2="64167"/>
                        <a14:foregroundMark x1="54333" y1="55278" x2="54333" y2="55278"/>
                        <a14:foregroundMark x1="56000" y1="45000" x2="56000" y2="45000"/>
                        <a14:foregroundMark x1="55889" y1="40000" x2="55889" y2="40000"/>
                        <a14:foregroundMark x1="55778" y1="37222" x2="55778" y2="37222"/>
                        <a14:foregroundMark x1="55889" y1="34444" x2="55889" y2="34444"/>
                        <a14:foregroundMark x1="55889" y1="30278" x2="55889" y2="30278"/>
                        <a14:foregroundMark x1="55889" y1="27222" x2="55889" y2="27222"/>
                        <a14:foregroundMark x1="55778" y1="20833" x2="55778" y2="20833"/>
                        <a14:foregroundMark x1="55778" y1="18889" x2="55778" y2="18889"/>
                        <a14:foregroundMark x1="55778" y1="14444" x2="55778" y2="14444"/>
                        <a14:foregroundMark x1="55889" y1="11667" x2="55889" y2="11667"/>
                        <a14:foregroundMark x1="55889" y1="6944" x2="55889" y2="6944"/>
                        <a14:foregroundMark x1="55889" y1="3056" x2="55889" y2="3056"/>
                        <a14:foregroundMark x1="56000" y1="1389" x2="56000" y2="1389"/>
                        <a14:foregroundMark x1="52778" y1="62500" x2="52778" y2="62500"/>
                        <a14:foregroundMark x1="56222" y1="64722" x2="56222" y2="64722"/>
                        <a14:foregroundMark x1="58333" y1="64167" x2="58333" y2="64167"/>
                        <a14:foregroundMark x1="60222" y1="69722" x2="60222" y2="69722"/>
                        <a14:foregroundMark x1="66222" y1="55000" x2="66222" y2="55000"/>
                        <a14:foregroundMark x1="67778" y1="59722" x2="67778" y2="59722"/>
                        <a14:foregroundMark x1="70778" y1="56389" x2="70778" y2="56389"/>
                        <a14:foregroundMark x1="73556" y1="39444" x2="73556" y2="39444"/>
                        <a14:foregroundMark x1="70778" y1="31111" x2="70778" y2="31111"/>
                        <a14:foregroundMark x1="70778" y1="25833" x2="70778" y2="25833"/>
                        <a14:foregroundMark x1="70556" y1="16389" x2="70556" y2="16389"/>
                        <a14:foregroundMark x1="70889" y1="10833" x2="70889" y2="10833"/>
                        <a14:foregroundMark x1="70889" y1="9167" x2="70889" y2="9167"/>
                        <a14:foregroundMark x1="70556" y1="5833" x2="70556" y2="5833"/>
                        <a14:foregroundMark x1="70667" y1="2778" x2="70667" y2="2778"/>
                        <a14:foregroundMark x1="84444" y1="31944" x2="84444" y2="31944"/>
                        <a14:foregroundMark x1="84778" y1="36111" x2="84778" y2="36111"/>
                        <a14:foregroundMark x1="87556" y1="36944" x2="87556" y2="36944"/>
                        <a14:foregroundMark x1="88444" y1="40278" x2="88444" y2="41111"/>
                        <a14:foregroundMark x1="89000" y1="45556" x2="88222" y2="46389"/>
                        <a14:foregroundMark x1="87444" y1="47778" x2="87444" y2="47778"/>
                        <a14:foregroundMark x1="86778" y1="47222" x2="86778" y2="47222"/>
                        <a14:foregroundMark x1="88889" y1="33333" x2="88889" y2="33333"/>
                        <a14:foregroundMark x1="85889" y1="27222" x2="85889" y2="27222"/>
                        <a14:foregroundMark x1="89222" y1="35278" x2="89222" y2="35278"/>
                        <a14:foregroundMark x1="88889" y1="41111" x2="88778" y2="41667"/>
                        <a14:foregroundMark x1="90667" y1="46667" x2="90667" y2="46667"/>
                        <a14:foregroundMark x1="90778" y1="47222" x2="90778" y2="47500"/>
                        <a14:foregroundMark x1="89889" y1="57222" x2="89889" y2="57222"/>
                        <a14:foregroundMark x1="88111" y1="56944" x2="88111" y2="56944"/>
                        <a14:foregroundMark x1="86667" y1="56667" x2="86667" y2="56667"/>
                        <a14:foregroundMark x1="94778" y1="45278" x2="95000" y2="44722"/>
                        <a14:foregroundMark x1="85222" y1="42500" x2="85222" y2="42500"/>
                        <a14:foregroundMark x1="70556" y1="51111" x2="70556" y2="51111"/>
                        <a14:foregroundMark x1="71222" y1="54444" x2="71222" y2="54444"/>
                        <a14:foregroundMark x1="72222" y1="49167" x2="72222" y2="49167"/>
                        <a14:foregroundMark x1="20667" y1="47500" x2="20667" y2="47500"/>
                        <a14:foregroundMark x1="19333" y1="48889" x2="19333" y2="48889"/>
                        <a14:foregroundMark x1="19111" y1="49722" x2="19111" y2="49722"/>
                        <a14:foregroundMark x1="19000" y1="55556" x2="19111" y2="55556"/>
                        <a14:foregroundMark x1="19333" y1="58333" x2="19333" y2="58333"/>
                        <a14:foregroundMark x1="19333" y1="58889" x2="19333" y2="58889"/>
                        <a14:foregroundMark x1="16333" y1="65556" x2="16333" y2="65556"/>
                        <a14:foregroundMark x1="15667" y1="65556" x2="15667" y2="65556"/>
                        <a14:foregroundMark x1="13667" y1="64444" x2="13667" y2="64444"/>
                        <a14:foregroundMark x1="13333" y1="63333" x2="13333" y2="63333"/>
                        <a14:foregroundMark x1="14667" y1="43056" x2="14667" y2="43056"/>
                        <a14:foregroundMark x1="14333" y1="40278" x2="14333" y2="40278"/>
                        <a14:foregroundMark x1="15333" y1="40278" x2="15333" y2="40278"/>
                        <a14:foregroundMark x1="8111" y1="70278" x2="8111" y2="70278"/>
                        <a14:foregroundMark x1="27667" y1="52500" x2="27667" y2="52500"/>
                        <a14:foregroundMark x1="47333" y1="49722" x2="47333" y2="49722"/>
                        <a14:foregroundMark x1="45333" y1="50278" x2="45333" y2="50278"/>
                        <a14:foregroundMark x1="44667" y1="44722" x2="44667" y2="44722"/>
                        <a14:foregroundMark x1="52778" y1="68056" x2="52778" y2="68056"/>
                        <a14:foregroundMark x1="56889" y1="65833" x2="56889" y2="65833"/>
                        <a14:foregroundMark x1="55778" y1="71111" x2="55778" y2="71111"/>
                        <a14:foregroundMark x1="55889" y1="81389" x2="55889" y2="81389"/>
                        <a14:foregroundMark x1="55444" y1="87500" x2="55444" y2="87500"/>
                        <a14:foregroundMark x1="57333" y1="86111" x2="57333" y2="86111"/>
                        <a14:foregroundMark x1="58444" y1="85278" x2="58444" y2="85278"/>
                        <a14:foregroundMark x1="60222" y1="81944" x2="60222" y2="81944"/>
                        <a14:foregroundMark x1="86444" y1="24167" x2="86444" y2="24167"/>
                        <a14:foregroundMark x1="86444" y1="20833" x2="86444" y2="20833"/>
                        <a14:foregroundMark x1="86444" y1="11667" x2="86444" y2="11667"/>
                        <a14:foregroundMark x1="86333" y1="7500" x2="86333" y2="7500"/>
                        <a14:foregroundMark x1="86444" y1="4167" x2="86444" y2="4167"/>
                        <a14:foregroundMark x1="43889" y1="7222" x2="43889" y2="7222"/>
                        <a14:foregroundMark x1="43889" y1="16111" x2="43889" y2="16111"/>
                        <a14:foregroundMark x1="43667" y1="12778" x2="43667" y2="12778"/>
                        <a14:foregroundMark x1="43778" y1="3889" x2="43778" y2="3889"/>
                      </a14:backgroundRemoval>
                    </a14:imgEffect>
                  </a14:imgLayer>
                </a14:imgProps>
              </a:ext>
            </a:extLst>
          </a:blip>
          <a:stretch>
            <a:fillRect/>
          </a:stretch>
        </p:blipFill>
        <p:spPr>
          <a:xfrm>
            <a:off x="4072772" y="3992821"/>
            <a:ext cx="4046455" cy="1618582"/>
          </a:xfrm>
          <a:prstGeom prst="rect">
            <a:avLst/>
          </a:prstGeom>
        </p:spPr>
      </p:pic>
    </p:spTree>
    <p:extLst>
      <p:ext uri="{BB962C8B-B14F-4D97-AF65-F5344CB8AC3E}">
        <p14:creationId xmlns:p14="http://schemas.microsoft.com/office/powerpoint/2010/main" val="37029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9B9F33B-F0CC-4410-85D0-1B957DF4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CB1B7E-4B0B-4E99-9560-9667270DA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AEB1226-F952-443E-B6B5-E3682BFA0D18}"/>
              </a:ext>
            </a:extLst>
          </p:cNvPr>
          <p:cNvSpPr>
            <a:spLocks noGrp="1"/>
          </p:cNvSpPr>
          <p:nvPr>
            <p:ph idx="1"/>
          </p:nvPr>
        </p:nvSpPr>
        <p:spPr>
          <a:xfrm>
            <a:off x="838200" y="1825625"/>
            <a:ext cx="5393361" cy="4351338"/>
          </a:xfrm>
        </p:spPr>
        <p:txBody>
          <a:bodyPr>
            <a:normAutofit/>
          </a:bodyPr>
          <a:lstStyle/>
          <a:p>
            <a:pPr marL="0" indent="0" algn="ctr">
              <a:buNone/>
            </a:pPr>
            <a:r>
              <a:rPr lang="en-GB" sz="2000" dirty="0"/>
              <a:t>Moreover, young people download games from internet and to start playing  those games, the app asks personal details like name, gender, age, address etc.</a:t>
            </a:r>
          </a:p>
          <a:p>
            <a:pPr marL="0" indent="0" algn="ctr">
              <a:buNone/>
            </a:pPr>
            <a:r>
              <a:rPr lang="en-GB" sz="2000" dirty="0"/>
              <a:t>The younger generation also sometimes share personal information like pictures, date of birth, phone numbers with strangers as at the start they do not realise the consequences, but this leads to cyberbullying.</a:t>
            </a:r>
          </a:p>
          <a:p>
            <a:pPr marL="0" indent="0" algn="ctr">
              <a:buNone/>
            </a:pPr>
            <a:r>
              <a:rPr lang="en-GB" sz="2000" dirty="0"/>
              <a:t>Furthermore, this addiction also becomes a factor of obstructing with the academic performance of a student as they waste their time on social media instead of studying.</a:t>
            </a:r>
          </a:p>
          <a:p>
            <a:endParaRPr lang="en-GB" sz="2000" dirty="0"/>
          </a:p>
        </p:txBody>
      </p:sp>
      <p:sp>
        <p:nvSpPr>
          <p:cNvPr id="24" name="Oval 2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700688"/>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76835C-B56D-4D51-98AD-72B0CE341398}"/>
              </a:ext>
            </a:extLst>
          </p:cNvPr>
          <p:cNvPicPr>
            <a:picLocks noChangeAspect="1"/>
          </p:cNvPicPr>
          <p:nvPr/>
        </p:nvPicPr>
        <p:blipFill rotWithShape="1">
          <a:blip r:embed="rId2"/>
          <a:srcRect l="10250" r="-2" b="-2"/>
          <a:stretch/>
        </p:blipFill>
        <p:spPr>
          <a:xfrm>
            <a:off x="8219558" y="852372"/>
            <a:ext cx="3096807" cy="309680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1" name="Freeform: Shape 25">
            <a:extLst>
              <a:ext uri="{FF2B5EF4-FFF2-40B4-BE49-F238E27FC236}">
                <a16:creationId xmlns:a16="http://schemas.microsoft.com/office/drawing/2014/main" id="{196DE3D2-178D-4017-842D-87C88CE92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881"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3" name="Straight Connector 2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5FF851E-96C6-4FC0-BEA0-451CC40E1004}"/>
              </a:ext>
            </a:extLst>
          </p:cNvPr>
          <p:cNvPicPr>
            <a:picLocks noChangeAspect="1"/>
          </p:cNvPicPr>
          <p:nvPr/>
        </p:nvPicPr>
        <p:blipFill rotWithShape="1">
          <a:blip r:embed="rId3"/>
          <a:srcRect t="10462" r="-5" b="7595"/>
          <a:stretch/>
        </p:blipFill>
        <p:spPr>
          <a:xfrm>
            <a:off x="6723881" y="4685200"/>
            <a:ext cx="2733741" cy="2172801"/>
          </a:xfrm>
          <a:custGeom>
            <a:avLst/>
            <a:gdLst/>
            <a:ahLst/>
            <a:cxnLst/>
            <a:rect l="l" t="t" r="r" b="b"/>
            <a:pathLst>
              <a:path w="2733741" h="2172801">
                <a:moveTo>
                  <a:pt x="1366871" y="0"/>
                </a:moveTo>
                <a:cubicBezTo>
                  <a:pt x="2121772" y="0"/>
                  <a:pt x="2733741" y="595368"/>
                  <a:pt x="2733741" y="1329791"/>
                </a:cubicBezTo>
                <a:cubicBezTo>
                  <a:pt x="2733741" y="1605200"/>
                  <a:pt x="2647683" y="1861054"/>
                  <a:pt x="2500301" y="2073290"/>
                </a:cubicBezTo>
                <a:lnTo>
                  <a:pt x="2423813" y="2172801"/>
                </a:lnTo>
                <a:lnTo>
                  <a:pt x="309928" y="2172801"/>
                </a:lnTo>
                <a:lnTo>
                  <a:pt x="233440" y="2073290"/>
                </a:lnTo>
                <a:cubicBezTo>
                  <a:pt x="86058" y="1861054"/>
                  <a:pt x="0" y="1605200"/>
                  <a:pt x="0" y="1329791"/>
                </a:cubicBezTo>
                <a:cubicBezTo>
                  <a:pt x="0" y="595368"/>
                  <a:pt x="611969" y="0"/>
                  <a:pt x="1366871" y="0"/>
                </a:cubicBezTo>
                <a:close/>
              </a:path>
            </a:pathLst>
          </a:custGeom>
        </p:spPr>
      </p:pic>
      <p:sp>
        <p:nvSpPr>
          <p:cNvPr id="30" name="Arc 29">
            <a:extLst>
              <a:ext uri="{FF2B5EF4-FFF2-40B4-BE49-F238E27FC236}">
                <a16:creationId xmlns:a16="http://schemas.microsoft.com/office/drawing/2014/main" id="{034ACCCC-54D4-4F78-9B85-4A34FEBAA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54998">
            <a:off x="6055857" y="4209253"/>
            <a:ext cx="3868217" cy="3868217"/>
          </a:xfrm>
          <a:prstGeom prst="arc">
            <a:avLst>
              <a:gd name="adj1" fmla="val 16200000"/>
              <a:gd name="adj2" fmla="val 20479261"/>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72413CFE-8B8A-45C9-B7BA-CF49986D4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1" name="Rectangle 10">
            <a:extLst>
              <a:ext uri="{FF2B5EF4-FFF2-40B4-BE49-F238E27FC236}">
                <a16:creationId xmlns:a16="http://schemas.microsoft.com/office/drawing/2014/main" id="{C4953832-59FD-480D-9A6C-0DBA5D8504DB}"/>
              </a:ext>
            </a:extLst>
          </p:cNvPr>
          <p:cNvSpPr/>
          <p:nvPr/>
        </p:nvSpPr>
        <p:spPr>
          <a:xfrm>
            <a:off x="811430" y="643621"/>
            <a:ext cx="5036816"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2800" dirty="0">
                <a:ln w="0"/>
                <a:solidFill>
                  <a:schemeClr val="accent1"/>
                </a:solidFill>
                <a:effectLst>
                  <a:outerShdw blurRad="38100" dist="25400" dir="5400000" algn="ctr" rotWithShape="0">
                    <a:srgbClr val="6E747A">
                      <a:alpha val="43000"/>
                    </a:srgbClr>
                  </a:outerShdw>
                </a:effectLst>
              </a:rPr>
              <a:t>Possible Risks &amp; dangers of </a:t>
            </a:r>
          </a:p>
          <a:p>
            <a:pPr algn="ctr"/>
            <a:r>
              <a:rPr lang="en-GB" sz="2800" dirty="0">
                <a:ln w="0"/>
                <a:solidFill>
                  <a:schemeClr val="accent1"/>
                </a:solidFill>
                <a:effectLst>
                  <a:outerShdw blurRad="38100" dist="25400" dir="5400000" algn="ctr" rotWithShape="0">
                    <a:srgbClr val="6E747A">
                      <a:alpha val="43000"/>
                    </a:srgbClr>
                  </a:outerShdw>
                </a:effectLst>
              </a:rPr>
              <a:t>Social Media </a:t>
            </a:r>
          </a:p>
        </p:txBody>
      </p:sp>
    </p:spTree>
    <p:extLst>
      <p:ext uri="{BB962C8B-B14F-4D97-AF65-F5344CB8AC3E}">
        <p14:creationId xmlns:p14="http://schemas.microsoft.com/office/powerpoint/2010/main" val="334436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3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618353-4FDE-4EB2-99C2-2AE52A78E977}"/>
              </a:ext>
            </a:extLst>
          </p:cNvPr>
          <p:cNvPicPr>
            <a:picLocks noChangeAspect="1"/>
          </p:cNvPicPr>
          <p:nvPr/>
        </p:nvPicPr>
        <p:blipFill>
          <a:blip r:embed="rId3"/>
          <a:stretch>
            <a:fillRect/>
          </a:stretch>
        </p:blipFill>
        <p:spPr>
          <a:xfrm>
            <a:off x="1463070" y="2393333"/>
            <a:ext cx="838736" cy="797896"/>
          </a:xfrm>
          <a:prstGeom prst="rect">
            <a:avLst/>
          </a:prstGeom>
        </p:spPr>
      </p:pic>
      <p:sp>
        <p:nvSpPr>
          <p:cNvPr id="8" name="TextBox 7">
            <a:extLst>
              <a:ext uri="{FF2B5EF4-FFF2-40B4-BE49-F238E27FC236}">
                <a16:creationId xmlns:a16="http://schemas.microsoft.com/office/drawing/2014/main" id="{2B9A02B3-4D3E-4769-8826-8538C7D09518}"/>
              </a:ext>
            </a:extLst>
          </p:cNvPr>
          <p:cNvSpPr txBox="1"/>
          <p:nvPr/>
        </p:nvSpPr>
        <p:spPr>
          <a:xfrm>
            <a:off x="384901" y="2747141"/>
            <a:ext cx="3222435" cy="2891048"/>
          </a:xfrm>
          <a:prstGeom prst="rect">
            <a:avLst/>
          </a:prstGeom>
          <a:noFill/>
        </p:spPr>
        <p:txBody>
          <a:bodyPr wrap="square" rtlCol="0">
            <a:spAutoFit/>
          </a:bodyPr>
          <a:lstStyle/>
          <a:p>
            <a:pPr algn="ctr">
              <a:lnSpc>
                <a:spcPct val="115000"/>
              </a:lnSpc>
              <a:spcAft>
                <a:spcPts val="1000"/>
              </a:spcAft>
            </a:pPr>
            <a:endPar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Snapchat, it says that the picture disappears after 24hrs, however, that is not the case. The pictures and videos disappear from the phone, but it does not disappear from the main database of that app. This thus shows that if a picture is sent to someone, it does not go anywhere even after 24hrs. </a:t>
            </a:r>
          </a:p>
          <a:p>
            <a:endParaRPr lang="en-GB" dirty="0"/>
          </a:p>
        </p:txBody>
      </p:sp>
      <p:sp>
        <p:nvSpPr>
          <p:cNvPr id="9" name="TextBox 8">
            <a:extLst>
              <a:ext uri="{FF2B5EF4-FFF2-40B4-BE49-F238E27FC236}">
                <a16:creationId xmlns:a16="http://schemas.microsoft.com/office/drawing/2014/main" id="{0FDD5E45-5314-4996-B473-C3ED9F5125A5}"/>
              </a:ext>
            </a:extLst>
          </p:cNvPr>
          <p:cNvSpPr txBox="1"/>
          <p:nvPr/>
        </p:nvSpPr>
        <p:spPr>
          <a:xfrm>
            <a:off x="4462641" y="3354269"/>
            <a:ext cx="3030111" cy="1877437"/>
          </a:xfrm>
          <a:prstGeom prst="rect">
            <a:avLst/>
          </a:prstGeom>
          <a:noFill/>
        </p:spPr>
        <p:txBody>
          <a:bodyPr wrap="square" rtlCol="0">
            <a:spAutoFit/>
          </a:bodyPr>
          <a:lstStyle/>
          <a:p>
            <a:pPr algn="ct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Furthermore, on WhatsApp they have introduced a feature of the disappearing of messages as well, but it is disappearing from your own device, not from the app. So, these are the possible risks of social media if we are not modest.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2" name="Picture 11">
            <a:extLst>
              <a:ext uri="{FF2B5EF4-FFF2-40B4-BE49-F238E27FC236}">
                <a16:creationId xmlns:a16="http://schemas.microsoft.com/office/drawing/2014/main" id="{502DE4B5-BDD7-484D-9727-56CEBA40DD5B}"/>
              </a:ext>
            </a:extLst>
          </p:cNvPr>
          <p:cNvPicPr>
            <a:picLocks noChangeAspect="1"/>
          </p:cNvPicPr>
          <p:nvPr/>
        </p:nvPicPr>
        <p:blipFill rotWithShape="1">
          <a:blip r:embed="rId4"/>
          <a:srcRect l="11072" t="1881" r="11672" b="9190"/>
          <a:stretch/>
        </p:blipFill>
        <p:spPr>
          <a:xfrm>
            <a:off x="5361419" y="2304020"/>
            <a:ext cx="789713" cy="797897"/>
          </a:xfrm>
          <a:prstGeom prst="rect">
            <a:avLst/>
          </a:prstGeom>
        </p:spPr>
      </p:pic>
      <p:sp>
        <p:nvSpPr>
          <p:cNvPr id="13" name="TextBox 12">
            <a:extLst>
              <a:ext uri="{FF2B5EF4-FFF2-40B4-BE49-F238E27FC236}">
                <a16:creationId xmlns:a16="http://schemas.microsoft.com/office/drawing/2014/main" id="{6AC6D52F-E89B-447C-8434-C23BC5444C54}"/>
              </a:ext>
            </a:extLst>
          </p:cNvPr>
          <p:cNvSpPr txBox="1"/>
          <p:nvPr/>
        </p:nvSpPr>
        <p:spPr>
          <a:xfrm>
            <a:off x="8136813" y="3195845"/>
            <a:ext cx="3222434" cy="1846659"/>
          </a:xfrm>
          <a:prstGeom prst="rect">
            <a:avLst/>
          </a:prstGeom>
          <a:noFill/>
        </p:spPr>
        <p:txBody>
          <a:bodyPr wrap="square" rtlCol="0">
            <a:spAutoFit/>
          </a:bodyPr>
          <a:lstStyle/>
          <a:p>
            <a:pPr algn="ct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Similarly, Instagram is promoting false beauty standards for example in terms of beauty filters. In a survey of 227 female university students, women reported that they tend to compare their own appearance negatively with their peer group and with celebrities, while browsing Facebook and Instagram</a:t>
            </a:r>
            <a:r>
              <a:rPr lang="en-GB"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b="1" dirty="0"/>
          </a:p>
        </p:txBody>
      </p:sp>
      <p:pic>
        <p:nvPicPr>
          <p:cNvPr id="14" name="Picture 13">
            <a:extLst>
              <a:ext uri="{FF2B5EF4-FFF2-40B4-BE49-F238E27FC236}">
                <a16:creationId xmlns:a16="http://schemas.microsoft.com/office/drawing/2014/main" id="{91BFE9FE-BCE9-447E-AEE0-811BCADFECAC}"/>
              </a:ext>
            </a:extLst>
          </p:cNvPr>
          <p:cNvPicPr>
            <a:picLocks noChangeAspect="1"/>
          </p:cNvPicPr>
          <p:nvPr/>
        </p:nvPicPr>
        <p:blipFill rotWithShape="1">
          <a:blip r:embed="rId5"/>
          <a:srcRect l="28561" t="14358" r="27977" b="21403"/>
          <a:stretch/>
        </p:blipFill>
        <p:spPr>
          <a:xfrm>
            <a:off x="9186500" y="2304020"/>
            <a:ext cx="838738" cy="797898"/>
          </a:xfrm>
          <a:prstGeom prst="rect">
            <a:avLst/>
          </a:prstGeom>
        </p:spPr>
      </p:pic>
      <p:sp>
        <p:nvSpPr>
          <p:cNvPr id="15" name="TextBox 14">
            <a:extLst>
              <a:ext uri="{FF2B5EF4-FFF2-40B4-BE49-F238E27FC236}">
                <a16:creationId xmlns:a16="http://schemas.microsoft.com/office/drawing/2014/main" id="{09A67527-69AB-410C-AA6E-41EDFE3A4B61}"/>
              </a:ext>
            </a:extLst>
          </p:cNvPr>
          <p:cNvSpPr txBox="1"/>
          <p:nvPr/>
        </p:nvSpPr>
        <p:spPr>
          <a:xfrm>
            <a:off x="2420772" y="5506128"/>
            <a:ext cx="6671005" cy="923330"/>
          </a:xfrm>
          <a:prstGeom prst="rect">
            <a:avLst/>
          </a:prstGeom>
          <a:noFill/>
        </p:spPr>
        <p:txBody>
          <a:bodyPr wrap="square" rtlCol="0">
            <a:spAutoFit/>
          </a:bodyPr>
          <a:lstStyle/>
          <a:p>
            <a:pPr algn="ctr"/>
            <a:r>
              <a:rPr lang="en-GB"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thus creating stereotypes that women have fought for a long time like false beauty standards. </a:t>
            </a:r>
          </a:p>
          <a:p>
            <a:endParaRPr lang="en-GB" b="1" i="1" dirty="0"/>
          </a:p>
        </p:txBody>
      </p:sp>
      <p:sp>
        <p:nvSpPr>
          <p:cNvPr id="16" name="TextBox 15">
            <a:extLst>
              <a:ext uri="{FF2B5EF4-FFF2-40B4-BE49-F238E27FC236}">
                <a16:creationId xmlns:a16="http://schemas.microsoft.com/office/drawing/2014/main" id="{67EA66F1-FB52-4C27-ACE3-1B0934106B7B}"/>
              </a:ext>
            </a:extLst>
          </p:cNvPr>
          <p:cNvSpPr txBox="1"/>
          <p:nvPr/>
        </p:nvSpPr>
        <p:spPr>
          <a:xfrm>
            <a:off x="1710977" y="639007"/>
            <a:ext cx="8533438" cy="1754326"/>
          </a:xfrm>
          <a:prstGeom prst="rect">
            <a:avLst/>
          </a:prstGeom>
          <a:noFill/>
        </p:spPr>
        <p:txBody>
          <a:bodyPr wrap="square" rtlCol="0">
            <a:spAutoFit/>
          </a:bodyPr>
          <a:lstStyle/>
          <a:p>
            <a:pPr algn="ctr"/>
            <a:r>
              <a:rPr lang="en-GB" sz="1800" dirty="0">
                <a:solidFill>
                  <a:srgbClr val="000000"/>
                </a:solidFill>
                <a:effectLst/>
                <a:latin typeface="Calibri" panose="020F0502020204030204" pitchFamily="34" charset="0"/>
                <a:ea typeface="Calibri" panose="020F0502020204030204" pitchFamily="34" charset="0"/>
              </a:rPr>
              <a:t>Oversharing on social media makes children a target for predators and hackers. Young girls and boys also make friends online and this is risky as well as they have no clue who they are talking with and what is the real identity of that person. </a:t>
            </a:r>
          </a:p>
          <a:p>
            <a:pPr algn="ctr"/>
            <a:r>
              <a:rPr lang="en-GB" sz="1800" dirty="0">
                <a:solidFill>
                  <a:srgbClr val="000000"/>
                </a:solidFill>
                <a:effectLst/>
                <a:latin typeface="Calibri" panose="020F0502020204030204" pitchFamily="34" charset="0"/>
                <a:ea typeface="Calibri" panose="020F0502020204030204" pitchFamily="34" charset="0"/>
              </a:rPr>
              <a:t>Recent research shows that 1-in-4 Teens have been the victim of cyberbullying via social and a half (50%) of teens have witnessed cyberbullying. These are astonishing figures!</a:t>
            </a:r>
            <a:endParaRPr lang="en-GB" sz="1800" dirty="0">
              <a:solidFill>
                <a:srgbClr val="000000"/>
              </a:solidFill>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01314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barn(inVertical)">
                                      <p:cBhvr>
                                        <p:cTn id="16" dur="500"/>
                                        <p:tgtEl>
                                          <p:spTgt spid="9">
                                            <p:txEl>
                                              <p:pRg st="0" end="0"/>
                                            </p:txEl>
                                          </p:spTgt>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695F26-39DB-450E-B464-9C76CD233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F42E55F-A297-474F-AF2D-6D3A15822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A989C-0E71-4745-BF7B-8A8302933D39}"/>
              </a:ext>
            </a:extLst>
          </p:cNvPr>
          <p:cNvSpPr>
            <a:spLocks noGrp="1"/>
          </p:cNvSpPr>
          <p:nvPr>
            <p:ph type="title"/>
          </p:nvPr>
        </p:nvSpPr>
        <p:spPr>
          <a:xfrm>
            <a:off x="2808491" y="783221"/>
            <a:ext cx="3966853" cy="1773936"/>
          </a:xfrm>
        </p:spPr>
        <p:txBody>
          <a:bodyPr vert="horz" lIns="91440" tIns="45720" rIns="91440" bIns="45720" rtlCol="0" anchor="ctr">
            <a:normAutofit/>
          </a:bodyPr>
          <a:lstStyle/>
          <a:p>
            <a:pPr algn="ctr"/>
            <a:r>
              <a:rPr lang="en-US" b="1" dirty="0">
                <a:solidFill>
                  <a:schemeClr val="tx2"/>
                </a:solidFill>
              </a:rPr>
              <a:t>How to deal with these issues?</a:t>
            </a:r>
          </a:p>
        </p:txBody>
      </p:sp>
      <p:grpSp>
        <p:nvGrpSpPr>
          <p:cNvPr id="23" name="Group 22">
            <a:extLst>
              <a:ext uri="{FF2B5EF4-FFF2-40B4-BE49-F238E27FC236}">
                <a16:creationId xmlns:a16="http://schemas.microsoft.com/office/drawing/2014/main" id="{972070F7-E065-4D60-8938-9FB8CDB8AC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9919" y="170310"/>
            <a:ext cx="2514948" cy="2174333"/>
            <a:chOff x="-305" y="-4155"/>
            <a:chExt cx="2514948" cy="2174333"/>
          </a:xfrm>
        </p:grpSpPr>
        <p:sp>
          <p:nvSpPr>
            <p:cNvPr id="24" name="Freeform: Shape 23">
              <a:extLst>
                <a:ext uri="{FF2B5EF4-FFF2-40B4-BE49-F238E27FC236}">
                  <a16:creationId xmlns:a16="http://schemas.microsoft.com/office/drawing/2014/main" id="{4F672C03-E63A-4F6B-96BD-0C4E3F1B8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BB94CDF-5C33-4B0A-B53F-50762639C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3C92F9D-544D-4691-94A7-B937CF4BE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CA4DEE4-B7B4-47F4-A9C5-31AED8369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AF4C13A2-17B0-4C2C-AA55-4639D972AD94}"/>
              </a:ext>
            </a:extLst>
          </p:cNvPr>
          <p:cNvSpPr txBox="1"/>
          <p:nvPr/>
        </p:nvSpPr>
        <p:spPr>
          <a:xfrm>
            <a:off x="760035" y="4803590"/>
            <a:ext cx="5029200" cy="1277273"/>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nSpc>
                <a:spcPct val="90000"/>
              </a:lnSpc>
              <a:spcAft>
                <a:spcPts val="600"/>
              </a:spcAft>
            </a:pPr>
            <a:r>
              <a:rPr lang="en-US" dirty="0">
                <a:solidFill>
                  <a:schemeClr val="tx2"/>
                </a:solidFill>
              </a:rPr>
              <a:t> So, to avoid these issues, we should have enough knowledge of the social media apps we are using and should know what the age restriction are. </a:t>
            </a:r>
          </a:p>
          <a:p>
            <a:pPr indent="-228600">
              <a:lnSpc>
                <a:spcPct val="90000"/>
              </a:lnSpc>
              <a:spcAft>
                <a:spcPts val="600"/>
              </a:spcAft>
              <a:buFont typeface="Arial" panose="020B0604020202020204" pitchFamily="34" charset="0"/>
              <a:buChar char="•"/>
            </a:pPr>
            <a:endParaRPr lang="en-US" dirty="0">
              <a:solidFill>
                <a:schemeClr val="tx2"/>
              </a:solidFill>
            </a:endParaRPr>
          </a:p>
        </p:txBody>
      </p:sp>
      <p:pic>
        <p:nvPicPr>
          <p:cNvPr id="11" name="Picture 10">
            <a:extLst>
              <a:ext uri="{FF2B5EF4-FFF2-40B4-BE49-F238E27FC236}">
                <a16:creationId xmlns:a16="http://schemas.microsoft.com/office/drawing/2014/main" id="{65FC9409-7505-4DC3-99DA-3E6C55BE7A48}"/>
              </a:ext>
            </a:extLst>
          </p:cNvPr>
          <p:cNvPicPr/>
          <p:nvPr/>
        </p:nvPicPr>
        <p:blipFill rotWithShape="1">
          <a:blip r:embed="rId3"/>
          <a:srcRect l="44098" t="41268" r="12485" b="41150"/>
          <a:stretch/>
        </p:blipFill>
        <p:spPr bwMode="auto">
          <a:xfrm>
            <a:off x="7253853" y="549767"/>
            <a:ext cx="2559997" cy="224084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DF93F8E1-E110-447A-B85A-A43CEF436668}"/>
              </a:ext>
            </a:extLst>
          </p:cNvPr>
          <p:cNvSpPr txBox="1"/>
          <p:nvPr/>
        </p:nvSpPr>
        <p:spPr>
          <a:xfrm>
            <a:off x="3874023" y="3154239"/>
            <a:ext cx="3464091" cy="155427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Aft>
                <a:spcPts val="600"/>
              </a:spcAf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Be cautious and careful of what you spread and share. Remember to check the authenticity of the source and app you are using. </a:t>
            </a:r>
            <a:endPar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600"/>
              </a:spcAft>
            </a:pPr>
            <a:endParaRPr lang="en-GB" dirty="0"/>
          </a:p>
        </p:txBody>
      </p:sp>
      <p:sp>
        <p:nvSpPr>
          <p:cNvPr id="8" name="TextBox 7">
            <a:extLst>
              <a:ext uri="{FF2B5EF4-FFF2-40B4-BE49-F238E27FC236}">
                <a16:creationId xmlns:a16="http://schemas.microsoft.com/office/drawing/2014/main" id="{7BD4675B-18F5-491F-8C2C-EFE9FEDDF055}"/>
              </a:ext>
            </a:extLst>
          </p:cNvPr>
          <p:cNvSpPr txBox="1"/>
          <p:nvPr/>
        </p:nvSpPr>
        <p:spPr>
          <a:xfrm>
            <a:off x="875560" y="3146543"/>
            <a:ext cx="2853663" cy="155427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600"/>
              </a:spcAf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important that we do not accept </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random</a:t>
            </a: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friend requests of strangers and people we don’t know.</a:t>
            </a:r>
          </a:p>
          <a:p>
            <a:pPr>
              <a:spcAft>
                <a:spcPts val="600"/>
              </a:spcAft>
            </a:pPr>
            <a:endParaRPr lang="en-GB" dirty="0"/>
          </a:p>
        </p:txBody>
      </p:sp>
      <p:sp>
        <p:nvSpPr>
          <p:cNvPr id="9" name="TextBox 8">
            <a:extLst>
              <a:ext uri="{FF2B5EF4-FFF2-40B4-BE49-F238E27FC236}">
                <a16:creationId xmlns:a16="http://schemas.microsoft.com/office/drawing/2014/main" id="{2FF770BD-31AF-403D-98EE-EC26427751B8}"/>
              </a:ext>
            </a:extLst>
          </p:cNvPr>
          <p:cNvSpPr txBox="1"/>
          <p:nvPr/>
        </p:nvSpPr>
        <p:spPr>
          <a:xfrm>
            <a:off x="7482914" y="3141513"/>
            <a:ext cx="3744750" cy="163121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Aft>
                <a:spcPts val="600"/>
              </a:spcAf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Also, avoid posting pictures publicly as it can lead to cyberbullying. </a:t>
            </a:r>
          </a:p>
          <a:p>
            <a:pPr algn="ctr">
              <a:spcAft>
                <a:spcPts val="600"/>
              </a:spcAf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also extremely important that we set a strong password for the account.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600"/>
              </a:spcAft>
            </a:pPr>
            <a:endParaRPr lang="en-GB" dirty="0"/>
          </a:p>
        </p:txBody>
      </p:sp>
      <p:sp>
        <p:nvSpPr>
          <p:cNvPr id="10" name="TextBox 9">
            <a:extLst>
              <a:ext uri="{FF2B5EF4-FFF2-40B4-BE49-F238E27FC236}">
                <a16:creationId xmlns:a16="http://schemas.microsoft.com/office/drawing/2014/main" id="{537AD989-41F9-4E92-A760-1A2EF7459F17}"/>
              </a:ext>
            </a:extLst>
          </p:cNvPr>
          <p:cNvSpPr txBox="1"/>
          <p:nvPr/>
        </p:nvSpPr>
        <p:spPr>
          <a:xfrm>
            <a:off x="5840041" y="4803591"/>
            <a:ext cx="5387623" cy="127727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Furthermore, we need to make sure and keep any personal profiles private so strangers cannot invade your privacy i.e. photos, date of birth and location. </a:t>
            </a:r>
          </a:p>
          <a:p>
            <a:pPr>
              <a:spcAft>
                <a:spcPts val="600"/>
              </a:spcAft>
            </a:pPr>
            <a:endParaRPr lang="en-GB" dirty="0"/>
          </a:p>
        </p:txBody>
      </p:sp>
    </p:spTree>
    <p:extLst>
      <p:ext uri="{BB962C8B-B14F-4D97-AF65-F5344CB8AC3E}">
        <p14:creationId xmlns:p14="http://schemas.microsoft.com/office/powerpoint/2010/main" val="372900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2D25158-8160-4B98-BFB7-F11192CC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993F3B0-75AF-46C7-998D-8E077B865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9" name="Group 78">
            <a:extLst>
              <a:ext uri="{FF2B5EF4-FFF2-40B4-BE49-F238E27FC236}">
                <a16:creationId xmlns:a16="http://schemas.microsoft.com/office/drawing/2014/main" id="{2A9D8087-F754-4F19-A2F3-67165BCF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63"/>
            <a:ext cx="5646974" cy="6483075"/>
            <a:chOff x="-19221" y="0"/>
            <a:chExt cx="5646974" cy="6483075"/>
          </a:xfrm>
        </p:grpSpPr>
        <p:sp>
          <p:nvSpPr>
            <p:cNvPr id="80" name="Freeform: Shape 79">
              <a:extLst>
                <a:ext uri="{FF2B5EF4-FFF2-40B4-BE49-F238E27FC236}">
                  <a16:creationId xmlns:a16="http://schemas.microsoft.com/office/drawing/2014/main" id="{618CFBD1-8653-4373-B4F9-E87B317CD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96CA3544-F575-47F3-8E7F-46C51ED31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B0E3720F-9CAC-4277-B7AE-844E145C9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658558D0-DD82-49FD-946B-7C90E2DCC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6EF80AB-C2BA-49DA-B6D0-B072FAB7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CEB0D0C7-1291-4B67-85B4-79EB8F55148C}"/>
              </a:ext>
            </a:extLst>
          </p:cNvPr>
          <p:cNvSpPr txBox="1"/>
          <p:nvPr/>
        </p:nvSpPr>
        <p:spPr>
          <a:xfrm>
            <a:off x="804672" y="2064151"/>
            <a:ext cx="3629779" cy="273907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solidFill>
                  <a:schemeClr val="tx2"/>
                </a:solidFill>
                <a:latin typeface="+mj-lt"/>
                <a:ea typeface="+mj-ea"/>
                <a:cs typeface="+mj-cs"/>
              </a:rPr>
              <a:t>How to deal with these issues?</a:t>
            </a:r>
            <a:endParaRPr lang="en-US" sz="4400" dirty="0">
              <a:solidFill>
                <a:schemeClr val="tx2"/>
              </a:solidFill>
              <a:latin typeface="+mj-lt"/>
              <a:ea typeface="+mj-ea"/>
              <a:cs typeface="+mj-cs"/>
            </a:endParaRPr>
          </a:p>
        </p:txBody>
      </p:sp>
      <p:sp>
        <p:nvSpPr>
          <p:cNvPr id="86" name="Rectangle 85">
            <a:extLst>
              <a:ext uri="{FF2B5EF4-FFF2-40B4-BE49-F238E27FC236}">
                <a16:creationId xmlns:a16="http://schemas.microsoft.com/office/drawing/2014/main" id="{E19AE5D7-7DEA-4F95-852E-A9CC3D231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581" y="803670"/>
            <a:ext cx="4977975" cy="197951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308381D-01AB-47E2-9315-79357B4797B5}"/>
              </a:ext>
            </a:extLst>
          </p:cNvPr>
          <p:cNvPicPr>
            <a:picLocks noGrp="1"/>
          </p:cNvPicPr>
          <p:nvPr>
            <p:ph idx="1"/>
          </p:nvPr>
        </p:nvPicPr>
        <p:blipFill rotWithShape="1">
          <a:blip r:embed="rId2">
            <a:alphaModFix/>
          </a:blip>
          <a:srcRect l="7390" t="9865" r="56036" b="69854"/>
          <a:stretch/>
        </p:blipFill>
        <p:spPr bwMode="auto">
          <a:xfrm>
            <a:off x="6201211" y="2899387"/>
            <a:ext cx="1444752" cy="1651841"/>
          </a:xfrm>
          <a:prstGeom prst="rect">
            <a:avLst/>
          </a:prstGeom>
          <a:effectLst>
            <a:softEdge rad="0"/>
          </a:effectLst>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19D5A42-10E2-42BE-935E-FC732AC7CFE0}"/>
              </a:ext>
            </a:extLst>
          </p:cNvPr>
          <p:cNvPicPr/>
          <p:nvPr/>
        </p:nvPicPr>
        <p:blipFill rotWithShape="1">
          <a:blip r:embed="rId2">
            <a:alphaModFix/>
          </a:blip>
          <a:srcRect l="47319" t="32496" r="5046" b="47031"/>
          <a:stretch/>
        </p:blipFill>
        <p:spPr bwMode="auto">
          <a:xfrm>
            <a:off x="6322147" y="1095080"/>
            <a:ext cx="1444752" cy="1280285"/>
          </a:xfrm>
          <a:prstGeom prst="rect">
            <a:avLst/>
          </a:prstGeom>
          <a:effectLst>
            <a:softEdge rad="0"/>
          </a:effectLst>
          <a:extLst>
            <a:ext uri="{53640926-AAD7-44D8-BBD7-CCE9431645EC}">
              <a14:shadowObscured xmlns:a14="http://schemas.microsoft.com/office/drawing/2010/main"/>
            </a:ext>
          </a:extLst>
        </p:spPr>
      </p:pic>
      <p:pic>
        <p:nvPicPr>
          <p:cNvPr id="2054" name="Picture 6" descr="Social Networking in Islam - inspired by Mufti...">
            <a:extLst>
              <a:ext uri="{FF2B5EF4-FFF2-40B4-BE49-F238E27FC236}">
                <a16:creationId xmlns:a16="http://schemas.microsoft.com/office/drawing/2014/main" id="{F4EF46FB-BFE6-4795-B18A-922E20AA0ED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49452"/>
          <a:stretch/>
        </p:blipFill>
        <p:spPr bwMode="auto">
          <a:xfrm>
            <a:off x="6218889" y="4667431"/>
            <a:ext cx="1444752" cy="1450526"/>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61B1FE1-708A-4E5E-8A44-290DE9FCD91B}"/>
              </a:ext>
            </a:extLst>
          </p:cNvPr>
          <p:cNvSpPr txBox="1"/>
          <p:nvPr/>
        </p:nvSpPr>
        <p:spPr>
          <a:xfrm>
            <a:off x="7860124" y="2784353"/>
            <a:ext cx="3987922" cy="1780765"/>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algn="ctr">
              <a:lnSpc>
                <a:spcPct val="90000"/>
              </a:lnSpc>
              <a:spcAft>
                <a:spcPts val="600"/>
              </a:spcAft>
            </a:pPr>
            <a:r>
              <a:rPr lang="en-US" dirty="0">
                <a:solidFill>
                  <a:schemeClr val="tx1"/>
                </a:solidFill>
              </a:rPr>
              <a:t>Make sure to delete or remove those apps or sources who do not bring benefit to you.  </a:t>
            </a:r>
          </a:p>
        </p:txBody>
      </p:sp>
      <p:sp>
        <p:nvSpPr>
          <p:cNvPr id="11" name="TextBox 10">
            <a:extLst>
              <a:ext uri="{FF2B5EF4-FFF2-40B4-BE49-F238E27FC236}">
                <a16:creationId xmlns:a16="http://schemas.microsoft.com/office/drawing/2014/main" id="{8530BCD8-28BE-4FE7-8498-2C5386FBF828}"/>
              </a:ext>
            </a:extLst>
          </p:cNvPr>
          <p:cNvSpPr txBox="1"/>
          <p:nvPr/>
        </p:nvSpPr>
        <p:spPr>
          <a:xfrm>
            <a:off x="7860124" y="4688012"/>
            <a:ext cx="3987922" cy="144655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Aft>
                <a:spcPts val="600"/>
              </a:spcAft>
            </a:pPr>
            <a:endParaRPr lang="en-GB" sz="1600" dirty="0"/>
          </a:p>
          <a:p>
            <a:pPr algn="ctr">
              <a:spcAft>
                <a:spcPts val="600"/>
              </a:spcAft>
            </a:pPr>
            <a:r>
              <a:rPr lang="en-GB" sz="1600" dirty="0"/>
              <a:t>Be careful of what and who you follow and subscribe to. Remember to follow Jamaat pages and apps for reliable information</a:t>
            </a:r>
          </a:p>
          <a:p>
            <a:pPr algn="ctr">
              <a:spcAft>
                <a:spcPts val="600"/>
              </a:spcAft>
            </a:pPr>
            <a:r>
              <a:rPr lang="en-GB" sz="1400" dirty="0"/>
              <a:t>(Nasirat Instagram page).  </a:t>
            </a:r>
          </a:p>
        </p:txBody>
      </p:sp>
      <p:sp>
        <p:nvSpPr>
          <p:cNvPr id="8" name="TextBox 7">
            <a:extLst>
              <a:ext uri="{FF2B5EF4-FFF2-40B4-BE49-F238E27FC236}">
                <a16:creationId xmlns:a16="http://schemas.microsoft.com/office/drawing/2014/main" id="{CE56B4F1-95E7-4E31-ACF3-2163DD3FBEBC}"/>
              </a:ext>
            </a:extLst>
          </p:cNvPr>
          <p:cNvSpPr txBox="1"/>
          <p:nvPr/>
        </p:nvSpPr>
        <p:spPr>
          <a:xfrm>
            <a:off x="7860124" y="1054763"/>
            <a:ext cx="398792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GB" dirty="0"/>
          </a:p>
          <a:p>
            <a:pPr algn="ctr"/>
            <a:r>
              <a:rPr lang="en-GB" dirty="0"/>
              <a:t>Remember to use technology to do good. Set a trend of goodness which in returns helps you and your family and friends. </a:t>
            </a:r>
          </a:p>
        </p:txBody>
      </p:sp>
    </p:spTree>
    <p:extLst>
      <p:ext uri="{BB962C8B-B14F-4D97-AF65-F5344CB8AC3E}">
        <p14:creationId xmlns:p14="http://schemas.microsoft.com/office/powerpoint/2010/main" val="248034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32" presetClass="emph" presetSubtype="0" fill="hold" grpId="0"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32" presetClass="emph" presetSubtype="0" fill="hold" grpId="0" nodeType="withEffect">
                                  <p:stCondLst>
                                    <p:cond delay="0"/>
                                  </p:stCondLst>
                                  <p:childTnLst>
                                    <p:animRot by="120000">
                                      <p:cBhvr>
                                        <p:cTn id="17" dur="100" fill="hold">
                                          <p:stCondLst>
                                            <p:cond delay="0"/>
                                          </p:stCondLst>
                                        </p:cTn>
                                        <p:tgtEl>
                                          <p:spTgt spid="7"/>
                                        </p:tgtEl>
                                        <p:attrNameLst>
                                          <p:attrName>r</p:attrName>
                                        </p:attrNameLst>
                                      </p:cBhvr>
                                    </p:animRot>
                                    <p:animRot by="-240000">
                                      <p:cBhvr>
                                        <p:cTn id="18" dur="200" fill="hold">
                                          <p:stCondLst>
                                            <p:cond delay="200"/>
                                          </p:stCondLst>
                                        </p:cTn>
                                        <p:tgtEl>
                                          <p:spTgt spid="7"/>
                                        </p:tgtEl>
                                        <p:attrNameLst>
                                          <p:attrName>r</p:attrName>
                                        </p:attrNameLst>
                                      </p:cBhvr>
                                    </p:animRot>
                                    <p:animRot by="240000">
                                      <p:cBhvr>
                                        <p:cTn id="19" dur="200" fill="hold">
                                          <p:stCondLst>
                                            <p:cond delay="400"/>
                                          </p:stCondLst>
                                        </p:cTn>
                                        <p:tgtEl>
                                          <p:spTgt spid="7"/>
                                        </p:tgtEl>
                                        <p:attrNameLst>
                                          <p:attrName>r</p:attrName>
                                        </p:attrNameLst>
                                      </p:cBhvr>
                                    </p:animRot>
                                    <p:animRot by="-240000">
                                      <p:cBhvr>
                                        <p:cTn id="20" dur="200" fill="hold">
                                          <p:stCondLst>
                                            <p:cond delay="600"/>
                                          </p:stCondLst>
                                        </p:cTn>
                                        <p:tgtEl>
                                          <p:spTgt spid="7"/>
                                        </p:tgtEl>
                                        <p:attrNameLst>
                                          <p:attrName>r</p:attrName>
                                        </p:attrNameLst>
                                      </p:cBhvr>
                                    </p:animRot>
                                    <p:animRot by="120000">
                                      <p:cBhvr>
                                        <p:cTn id="21" dur="200" fill="hold">
                                          <p:stCondLst>
                                            <p:cond delay="800"/>
                                          </p:stCondLst>
                                        </p:cTn>
                                        <p:tgtEl>
                                          <p:spTgt spid="7"/>
                                        </p:tgtEl>
                                        <p:attrNameLst>
                                          <p:attrName>r</p:attrName>
                                        </p:attrNameLst>
                                      </p:cBhvr>
                                    </p:animRot>
                                  </p:childTnLst>
                                </p:cTn>
                              </p:par>
                              <p:par>
                                <p:cTn id="22" presetID="32" presetClass="emph" presetSubtype="0" fill="hold" grpId="0" nodeType="withEffect">
                                  <p:stCondLst>
                                    <p:cond delay="0"/>
                                  </p:stCondLst>
                                  <p:childTnLst>
                                    <p:animRot by="120000">
                                      <p:cBhvr>
                                        <p:cTn id="23" dur="100" fill="hold">
                                          <p:stCondLst>
                                            <p:cond delay="0"/>
                                          </p:stCondLst>
                                        </p:cTn>
                                        <p:tgtEl>
                                          <p:spTgt spid="11"/>
                                        </p:tgtEl>
                                        <p:attrNameLst>
                                          <p:attrName>r</p:attrName>
                                        </p:attrNameLst>
                                      </p:cBhvr>
                                    </p:animRot>
                                    <p:animRot by="-240000">
                                      <p:cBhvr>
                                        <p:cTn id="24" dur="200" fill="hold">
                                          <p:stCondLst>
                                            <p:cond delay="200"/>
                                          </p:stCondLst>
                                        </p:cTn>
                                        <p:tgtEl>
                                          <p:spTgt spid="11"/>
                                        </p:tgtEl>
                                        <p:attrNameLst>
                                          <p:attrName>r</p:attrName>
                                        </p:attrNameLst>
                                      </p:cBhvr>
                                    </p:animRot>
                                    <p:animRot by="240000">
                                      <p:cBhvr>
                                        <p:cTn id="25" dur="200" fill="hold">
                                          <p:stCondLst>
                                            <p:cond delay="400"/>
                                          </p:stCondLst>
                                        </p:cTn>
                                        <p:tgtEl>
                                          <p:spTgt spid="11"/>
                                        </p:tgtEl>
                                        <p:attrNameLst>
                                          <p:attrName>r</p:attrName>
                                        </p:attrNameLst>
                                      </p:cBhvr>
                                    </p:animRot>
                                    <p:animRot by="-240000">
                                      <p:cBhvr>
                                        <p:cTn id="26" dur="200" fill="hold">
                                          <p:stCondLst>
                                            <p:cond delay="600"/>
                                          </p:stCondLst>
                                        </p:cTn>
                                        <p:tgtEl>
                                          <p:spTgt spid="11"/>
                                        </p:tgtEl>
                                        <p:attrNameLst>
                                          <p:attrName>r</p:attrName>
                                        </p:attrNameLst>
                                      </p:cBhvr>
                                    </p:animRot>
                                    <p:animRot by="120000">
                                      <p:cBhvr>
                                        <p:cTn id="27"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2BE23B-C0F6-4BAF-9AC6-E0436B0309F6}"/>
              </a:ext>
            </a:extLst>
          </p:cNvPr>
          <p:cNvSpPr txBox="1"/>
          <p:nvPr/>
        </p:nvSpPr>
        <p:spPr>
          <a:xfrm>
            <a:off x="1698609" y="860545"/>
            <a:ext cx="5277333" cy="132556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800" b="1" i="0" u="none" strike="noStrike" kern="1200" dirty="0">
                <a:solidFill>
                  <a:schemeClr val="tx2">
                    <a:lumMod val="10000"/>
                  </a:schemeClr>
                </a:solidFill>
                <a:effectLst/>
                <a:latin typeface="+mj-lt"/>
                <a:ea typeface="+mj-ea"/>
                <a:cs typeface="+mj-cs"/>
              </a:rPr>
              <a:t>How is Social Media beneficial for us?</a:t>
            </a:r>
            <a:endParaRPr lang="en-US" sz="4800" b="1" kern="1200" dirty="0">
              <a:solidFill>
                <a:schemeClr val="tx2">
                  <a:lumMod val="10000"/>
                </a:schemeClr>
              </a:solidFill>
              <a:latin typeface="+mj-lt"/>
              <a:ea typeface="+mj-ea"/>
              <a:cs typeface="+mj-cs"/>
            </a:endParaRPr>
          </a:p>
        </p:txBody>
      </p:sp>
      <p:pic>
        <p:nvPicPr>
          <p:cNvPr id="3076" name="Picture 4" descr="3d human with a red question mark - Barker Evans Law">
            <a:extLst>
              <a:ext uri="{FF2B5EF4-FFF2-40B4-BE49-F238E27FC236}">
                <a16:creationId xmlns:a16="http://schemas.microsoft.com/office/drawing/2014/main" id="{01A8D8B7-BFAB-4408-9A18-13706FC45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43" r="1" b="35664"/>
          <a:stretch/>
        </p:blipFill>
        <p:spPr bwMode="auto">
          <a:xfrm>
            <a:off x="7446932"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Home - Nasiratul Ahmadiyya">
            <a:extLst>
              <a:ext uri="{FF2B5EF4-FFF2-40B4-BE49-F238E27FC236}">
                <a16:creationId xmlns:a16="http://schemas.microsoft.com/office/drawing/2014/main" id="{93D0A65F-205E-4CAB-8BA7-B9A328FB71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 r="74224" b="-3"/>
          <a:stretch/>
        </p:blipFill>
        <p:spPr bwMode="auto">
          <a:xfrm>
            <a:off x="661616" y="2666886"/>
            <a:ext cx="4105275"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CE8BCFA-8944-4EBD-9FFA-FD5B1B4855C5}"/>
              </a:ext>
            </a:extLst>
          </p:cNvPr>
          <p:cNvSpPr txBox="1"/>
          <p:nvPr/>
        </p:nvSpPr>
        <p:spPr>
          <a:xfrm>
            <a:off x="4766891" y="3196921"/>
            <a:ext cx="5272888" cy="31816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b="0" i="0" u="none" strike="noStrike" dirty="0">
                <a:solidFill>
                  <a:schemeClr val="tx2">
                    <a:lumMod val="10000"/>
                  </a:schemeClr>
                </a:solidFill>
                <a:effectLst/>
              </a:rPr>
              <a:t>As Nasirat, social media gives us an approachable way of learning more about our jammat.</a:t>
            </a:r>
          </a:p>
          <a:p>
            <a:pPr indent="-228600">
              <a:lnSpc>
                <a:spcPct val="90000"/>
              </a:lnSpc>
              <a:spcAft>
                <a:spcPts val="600"/>
              </a:spcAft>
              <a:buFont typeface="Arial" panose="020B0604020202020204" pitchFamily="34" charset="0"/>
              <a:buChar char="•"/>
            </a:pPr>
            <a:r>
              <a:rPr lang="en-US" b="0" i="0" u="none" strike="noStrike" dirty="0">
                <a:solidFill>
                  <a:schemeClr val="tx2">
                    <a:lumMod val="10000"/>
                  </a:schemeClr>
                </a:solidFill>
                <a:effectLst/>
              </a:rPr>
              <a:t> A few examples of this include the official Ahmadi Instagram accounts (</a:t>
            </a:r>
            <a:r>
              <a:rPr lang="en-US" dirty="0">
                <a:solidFill>
                  <a:schemeClr val="tx2">
                    <a:lumMod val="10000"/>
                  </a:schemeClr>
                </a:solidFill>
              </a:rPr>
              <a:t>a private account available for </a:t>
            </a:r>
            <a:r>
              <a:rPr lang="en-US" b="0" i="0" u="none" strike="noStrike" dirty="0" err="1">
                <a:solidFill>
                  <a:schemeClr val="tx2">
                    <a:lumMod val="10000"/>
                  </a:schemeClr>
                </a:solidFill>
                <a:effectLst/>
              </a:rPr>
              <a:t>Nasirat</a:t>
            </a:r>
            <a:r>
              <a:rPr lang="en-US" b="0" i="0" u="none" strike="noStrike" dirty="0">
                <a:solidFill>
                  <a:schemeClr val="tx2">
                    <a:lumMod val="10000"/>
                  </a:schemeClr>
                </a:solidFill>
                <a:effectLst/>
              </a:rPr>
              <a:t>), twitter pages and various YouTube channels.</a:t>
            </a:r>
          </a:p>
          <a:p>
            <a:pPr indent="-228600">
              <a:lnSpc>
                <a:spcPct val="90000"/>
              </a:lnSpc>
              <a:spcAft>
                <a:spcPts val="600"/>
              </a:spcAft>
              <a:buFont typeface="Arial" panose="020B0604020202020204" pitchFamily="34" charset="0"/>
              <a:buChar char="•"/>
            </a:pPr>
            <a:r>
              <a:rPr lang="en-US" b="0" i="0" u="none" strike="noStrike" dirty="0">
                <a:solidFill>
                  <a:schemeClr val="tx2">
                    <a:lumMod val="10000"/>
                  </a:schemeClr>
                </a:solidFill>
                <a:effectLst/>
              </a:rPr>
              <a:t>  Accounts like the Instagram page and twitter can give us a sense of community amongst the </a:t>
            </a:r>
            <a:r>
              <a:rPr lang="en-US" b="0" i="0" u="none" strike="noStrike" dirty="0" err="1">
                <a:solidFill>
                  <a:schemeClr val="tx2">
                    <a:lumMod val="10000"/>
                  </a:schemeClr>
                </a:solidFill>
                <a:effectLst/>
              </a:rPr>
              <a:t>jama’at</a:t>
            </a:r>
            <a:r>
              <a:rPr lang="en-US" b="0" i="0" u="none" strike="noStrike" dirty="0">
                <a:solidFill>
                  <a:schemeClr val="tx2">
                    <a:lumMod val="10000"/>
                  </a:schemeClr>
                </a:solidFill>
                <a:effectLst/>
              </a:rPr>
              <a:t>.</a:t>
            </a:r>
          </a:p>
          <a:p>
            <a:pPr indent="-228600">
              <a:lnSpc>
                <a:spcPct val="90000"/>
              </a:lnSpc>
              <a:spcAft>
                <a:spcPts val="600"/>
              </a:spcAft>
              <a:buFont typeface="Arial" panose="020B0604020202020204" pitchFamily="34" charset="0"/>
              <a:buChar char="•"/>
            </a:pPr>
            <a:r>
              <a:rPr lang="en-US" b="0" i="0" u="none" strike="noStrike" dirty="0">
                <a:solidFill>
                  <a:schemeClr val="tx2">
                    <a:lumMod val="10000"/>
                  </a:schemeClr>
                </a:solidFill>
                <a:effectLst/>
              </a:rPr>
              <a:t> Also, allowing the opportunity to create and build friendships with other young girls</a:t>
            </a:r>
            <a:r>
              <a:rPr lang="en-US" b="0" i="0" u="none" strike="noStrike" dirty="0">
                <a:effectLst/>
              </a:rPr>
              <a:t>.</a:t>
            </a:r>
            <a:endParaRPr lang="en-US" dirty="0"/>
          </a:p>
        </p:txBody>
      </p:sp>
    </p:spTree>
    <p:extLst>
      <p:ext uri="{BB962C8B-B14F-4D97-AF65-F5344CB8AC3E}">
        <p14:creationId xmlns:p14="http://schemas.microsoft.com/office/powerpoint/2010/main" val="345906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1"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par>
                                <p:cTn id="24" presetID="14" presetClass="entr" presetSubtype="10"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randombar(horizontal)">
                                      <p:cBhvr>
                                        <p:cTn id="26" dur="500"/>
                                        <p:tgtEl>
                                          <p:spTgt spid="3076"/>
                                        </p:tgtEl>
                                      </p:cBhvr>
                                    </p:animEffect>
                                  </p:childTnLst>
                                </p:cTn>
                              </p:par>
                              <p:par>
                                <p:cTn id="27" presetID="31"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p:cTn id="29" dur="1000" fill="hold"/>
                                        <p:tgtEl>
                                          <p:spTgt spid="3074"/>
                                        </p:tgtEl>
                                        <p:attrNameLst>
                                          <p:attrName>ppt_w</p:attrName>
                                        </p:attrNameLst>
                                      </p:cBhvr>
                                      <p:tavLst>
                                        <p:tav tm="0">
                                          <p:val>
                                            <p:fltVal val="0"/>
                                          </p:val>
                                        </p:tav>
                                        <p:tav tm="100000">
                                          <p:val>
                                            <p:strVal val="#ppt_w"/>
                                          </p:val>
                                        </p:tav>
                                      </p:tavLst>
                                    </p:anim>
                                    <p:anim calcmode="lin" valueType="num">
                                      <p:cBhvr>
                                        <p:cTn id="30" dur="1000" fill="hold"/>
                                        <p:tgtEl>
                                          <p:spTgt spid="3074"/>
                                        </p:tgtEl>
                                        <p:attrNameLst>
                                          <p:attrName>ppt_h</p:attrName>
                                        </p:attrNameLst>
                                      </p:cBhvr>
                                      <p:tavLst>
                                        <p:tav tm="0">
                                          <p:val>
                                            <p:fltVal val="0"/>
                                          </p:val>
                                        </p:tav>
                                        <p:tav tm="100000">
                                          <p:val>
                                            <p:strVal val="#ppt_h"/>
                                          </p:val>
                                        </p:tav>
                                      </p:tavLst>
                                    </p:anim>
                                    <p:anim calcmode="lin" valueType="num">
                                      <p:cBhvr>
                                        <p:cTn id="31" dur="1000" fill="hold"/>
                                        <p:tgtEl>
                                          <p:spTgt spid="3074"/>
                                        </p:tgtEl>
                                        <p:attrNameLst>
                                          <p:attrName>style.rotation</p:attrName>
                                        </p:attrNameLst>
                                      </p:cBhvr>
                                      <p:tavLst>
                                        <p:tav tm="0">
                                          <p:val>
                                            <p:fltVal val="90"/>
                                          </p:val>
                                        </p:tav>
                                        <p:tav tm="100000">
                                          <p:val>
                                            <p:fltVal val="0"/>
                                          </p:val>
                                        </p:tav>
                                      </p:tavLst>
                                    </p:anim>
                                    <p:animEffect transition="in" filter="fade">
                                      <p:cBhvr>
                                        <p:cTn id="32"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739BBD-E3C1-40A7-9C25-1DD0F6C482C9}"/>
              </a:ext>
            </a:extLst>
          </p:cNvPr>
          <p:cNvSpPr txBox="1"/>
          <p:nvPr/>
        </p:nvSpPr>
        <p:spPr>
          <a:xfrm>
            <a:off x="612146" y="977162"/>
            <a:ext cx="5277333"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i="0" u="none" strike="noStrike" kern="1200" dirty="0">
                <a:solidFill>
                  <a:schemeClr val="tx2">
                    <a:lumMod val="10000"/>
                  </a:schemeClr>
                </a:solidFill>
                <a:effectLst/>
                <a:latin typeface="+mj-lt"/>
                <a:ea typeface="+mj-ea"/>
                <a:cs typeface="+mj-cs"/>
              </a:rPr>
              <a:t>How is Social Media beneficial for us?</a:t>
            </a:r>
            <a:endParaRPr lang="en-US" sz="4400" b="1" kern="1200" dirty="0">
              <a:solidFill>
                <a:schemeClr val="tx2">
                  <a:lumMod val="10000"/>
                </a:schemeClr>
              </a:solidFill>
              <a:latin typeface="+mj-lt"/>
              <a:ea typeface="+mj-ea"/>
              <a:cs typeface="+mj-cs"/>
            </a:endParaRPr>
          </a:p>
        </p:txBody>
      </p:sp>
      <p:pic>
        <p:nvPicPr>
          <p:cNvPr id="4100" name="Picture 4" descr="Five top tips for using YouTube for charity videos | JustGiving Blog">
            <a:extLst>
              <a:ext uri="{FF2B5EF4-FFF2-40B4-BE49-F238E27FC236}">
                <a16:creationId xmlns:a16="http://schemas.microsoft.com/office/drawing/2014/main" id="{5FE41A69-F85B-4DAB-A6B0-3897D3BA25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18" r="-4" b="4065"/>
          <a:stretch/>
        </p:blipFill>
        <p:spPr bwMode="auto">
          <a:xfrm>
            <a:off x="6554695" y="725858"/>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Amazon.com: Muslim Television Ahmadiyya (MTA): Appstore for Android">
            <a:extLst>
              <a:ext uri="{FF2B5EF4-FFF2-40B4-BE49-F238E27FC236}">
                <a16:creationId xmlns:a16="http://schemas.microsoft.com/office/drawing/2014/main" id="{27675069-9045-4A31-86AF-0E2C779604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80" r="3" b="9532"/>
          <a:stretch/>
        </p:blipFill>
        <p:spPr bwMode="auto">
          <a:xfrm>
            <a:off x="20" y="3075259"/>
            <a:ext cx="4801068"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F49262-16A4-4046-9821-A0C254F80DBD}"/>
              </a:ext>
            </a:extLst>
          </p:cNvPr>
          <p:cNvSpPr txBox="1"/>
          <p:nvPr/>
        </p:nvSpPr>
        <p:spPr>
          <a:xfrm>
            <a:off x="6096000" y="2771447"/>
            <a:ext cx="5272888" cy="3181684"/>
          </a:xfrm>
          <a:prstGeom prst="rect">
            <a:avLst/>
          </a:prstGeom>
        </p:spPr>
        <p:txBody>
          <a:bodyPr vert="horz" lIns="91440" tIns="45720" rIns="91440" bIns="45720" rtlCol="0" anchor="t">
            <a:normAutofit fontScale="92500" lnSpcReduction="10000"/>
          </a:bodyPr>
          <a:lstStyle/>
          <a:p>
            <a:pPr algn="ctr">
              <a:lnSpc>
                <a:spcPct val="90000"/>
              </a:lnSpc>
              <a:spcBef>
                <a:spcPts val="0"/>
              </a:spcBef>
              <a:spcAft>
                <a:spcPts val="600"/>
              </a:spcAft>
            </a:pPr>
            <a:r>
              <a:rPr lang="en-US" sz="2400" b="0" i="0" u="none" strike="noStrike" dirty="0">
                <a:solidFill>
                  <a:schemeClr val="tx2">
                    <a:lumMod val="10000"/>
                  </a:schemeClr>
                </a:solidFill>
                <a:effectLst/>
              </a:rPr>
              <a:t>Our </a:t>
            </a:r>
            <a:r>
              <a:rPr lang="en-US" sz="2400" b="0" i="0" u="none" strike="noStrike" dirty="0" err="1">
                <a:solidFill>
                  <a:schemeClr val="tx2">
                    <a:lumMod val="10000"/>
                  </a:schemeClr>
                </a:solidFill>
                <a:effectLst/>
              </a:rPr>
              <a:t>jama’at</a:t>
            </a:r>
            <a:r>
              <a:rPr lang="en-US" sz="2400" b="0" i="0" u="none" strike="noStrike" dirty="0">
                <a:solidFill>
                  <a:schemeClr val="tx2">
                    <a:lumMod val="10000"/>
                  </a:schemeClr>
                </a:solidFill>
                <a:effectLst/>
              </a:rPr>
              <a:t> has a variety of YouTube channels, the focus of these channels is to provide an easy way to watch MTA and other insightful programs.</a:t>
            </a:r>
          </a:p>
          <a:p>
            <a:pPr algn="ctr">
              <a:lnSpc>
                <a:spcPct val="90000"/>
              </a:lnSpc>
              <a:spcBef>
                <a:spcPts val="0"/>
              </a:spcBef>
              <a:spcAft>
                <a:spcPts val="600"/>
              </a:spcAft>
            </a:pPr>
            <a:r>
              <a:rPr lang="en-US" sz="2400" b="0" i="0" u="none" strike="noStrike" dirty="0">
                <a:solidFill>
                  <a:schemeClr val="tx2">
                    <a:lumMod val="10000"/>
                  </a:schemeClr>
                </a:solidFill>
                <a:effectLst/>
              </a:rPr>
              <a:t> This can be very beneficial as it allows us to view programs we may have missed.</a:t>
            </a:r>
          </a:p>
          <a:p>
            <a:pPr algn="ctr">
              <a:lnSpc>
                <a:spcPct val="90000"/>
              </a:lnSpc>
              <a:spcBef>
                <a:spcPts val="0"/>
              </a:spcBef>
              <a:spcAft>
                <a:spcPts val="600"/>
              </a:spcAft>
            </a:pPr>
            <a:r>
              <a:rPr lang="en-US" sz="2400" b="0" i="0" u="none" strike="noStrike" dirty="0">
                <a:solidFill>
                  <a:schemeClr val="tx2">
                    <a:lumMod val="10000"/>
                  </a:schemeClr>
                </a:solidFill>
                <a:effectLst/>
              </a:rPr>
              <a:t> Moreover, having access to these shows can broaden our understanding of Ahmadiyyat and grow our spiritual well-being.</a:t>
            </a:r>
            <a:endParaRPr lang="en-US" sz="2400" b="0" dirty="0">
              <a:solidFill>
                <a:schemeClr val="tx2">
                  <a:lumMod val="10000"/>
                </a:schemeClr>
              </a:solidFill>
              <a:effectLst/>
            </a:endParaRPr>
          </a:p>
          <a:p>
            <a:pPr>
              <a:lnSpc>
                <a:spcPct val="90000"/>
              </a:lnSpc>
              <a:spcAft>
                <a:spcPts val="600"/>
              </a:spcAft>
            </a:pPr>
            <a:br>
              <a:rPr lang="en-US" dirty="0"/>
            </a:br>
            <a:endParaRPr lang="en-US" dirty="0"/>
          </a:p>
        </p:txBody>
      </p:sp>
    </p:spTree>
    <p:extLst>
      <p:ext uri="{BB962C8B-B14F-4D97-AF65-F5344CB8AC3E}">
        <p14:creationId xmlns:p14="http://schemas.microsoft.com/office/powerpoint/2010/main" val="35244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26" presetClass="entr" presetSubtype="0"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wipe(down)">
                                      <p:cBhvr>
                                        <p:cTn id="28" dur="580">
                                          <p:stCondLst>
                                            <p:cond delay="0"/>
                                          </p:stCondLst>
                                        </p:cTn>
                                        <p:tgtEl>
                                          <p:spTgt spid="4100"/>
                                        </p:tgtEl>
                                      </p:cBhvr>
                                    </p:animEffect>
                                    <p:anim calcmode="lin" valueType="num">
                                      <p:cBhvr>
                                        <p:cTn id="29"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34" dur="26">
                                          <p:stCondLst>
                                            <p:cond delay="650"/>
                                          </p:stCondLst>
                                        </p:cTn>
                                        <p:tgtEl>
                                          <p:spTgt spid="4100"/>
                                        </p:tgtEl>
                                      </p:cBhvr>
                                      <p:to x="100000" y="60000"/>
                                    </p:animScale>
                                    <p:animScale>
                                      <p:cBhvr>
                                        <p:cTn id="35" dur="166" decel="50000">
                                          <p:stCondLst>
                                            <p:cond delay="676"/>
                                          </p:stCondLst>
                                        </p:cTn>
                                        <p:tgtEl>
                                          <p:spTgt spid="4100"/>
                                        </p:tgtEl>
                                      </p:cBhvr>
                                      <p:to x="100000" y="100000"/>
                                    </p:animScale>
                                    <p:animScale>
                                      <p:cBhvr>
                                        <p:cTn id="36" dur="26">
                                          <p:stCondLst>
                                            <p:cond delay="1312"/>
                                          </p:stCondLst>
                                        </p:cTn>
                                        <p:tgtEl>
                                          <p:spTgt spid="4100"/>
                                        </p:tgtEl>
                                      </p:cBhvr>
                                      <p:to x="100000" y="80000"/>
                                    </p:animScale>
                                    <p:animScale>
                                      <p:cBhvr>
                                        <p:cTn id="37" dur="166" decel="50000">
                                          <p:stCondLst>
                                            <p:cond delay="1338"/>
                                          </p:stCondLst>
                                        </p:cTn>
                                        <p:tgtEl>
                                          <p:spTgt spid="4100"/>
                                        </p:tgtEl>
                                      </p:cBhvr>
                                      <p:to x="100000" y="100000"/>
                                    </p:animScale>
                                    <p:animScale>
                                      <p:cBhvr>
                                        <p:cTn id="38" dur="26">
                                          <p:stCondLst>
                                            <p:cond delay="1642"/>
                                          </p:stCondLst>
                                        </p:cTn>
                                        <p:tgtEl>
                                          <p:spTgt spid="4100"/>
                                        </p:tgtEl>
                                      </p:cBhvr>
                                      <p:to x="100000" y="90000"/>
                                    </p:animScale>
                                    <p:animScale>
                                      <p:cBhvr>
                                        <p:cTn id="39" dur="166" decel="50000">
                                          <p:stCondLst>
                                            <p:cond delay="1668"/>
                                          </p:stCondLst>
                                        </p:cTn>
                                        <p:tgtEl>
                                          <p:spTgt spid="4100"/>
                                        </p:tgtEl>
                                      </p:cBhvr>
                                      <p:to x="100000" y="100000"/>
                                    </p:animScale>
                                    <p:animScale>
                                      <p:cBhvr>
                                        <p:cTn id="40" dur="26">
                                          <p:stCondLst>
                                            <p:cond delay="1808"/>
                                          </p:stCondLst>
                                        </p:cTn>
                                        <p:tgtEl>
                                          <p:spTgt spid="4100"/>
                                        </p:tgtEl>
                                      </p:cBhvr>
                                      <p:to x="100000" y="95000"/>
                                    </p:animScale>
                                    <p:animScale>
                                      <p:cBhvr>
                                        <p:cTn id="41" dur="166" decel="50000">
                                          <p:stCondLst>
                                            <p:cond delay="1834"/>
                                          </p:stCondLst>
                                        </p:cTn>
                                        <p:tgtEl>
                                          <p:spTgt spid="4100"/>
                                        </p:tgtEl>
                                      </p:cBhvr>
                                      <p:to x="100000" y="100000"/>
                                    </p:animScale>
                                  </p:childTnLst>
                                </p:cTn>
                              </p:par>
                              <p:par>
                                <p:cTn id="42" presetID="45" presetClass="entr" presetSubtype="0" fill="hold" nodeType="withEffect">
                                  <p:stCondLst>
                                    <p:cond delay="0"/>
                                  </p:stCondLst>
                                  <p:childTnLst>
                                    <p:set>
                                      <p:cBhvr>
                                        <p:cTn id="43" dur="1" fill="hold">
                                          <p:stCondLst>
                                            <p:cond delay="0"/>
                                          </p:stCondLst>
                                        </p:cTn>
                                        <p:tgtEl>
                                          <p:spTgt spid="4098"/>
                                        </p:tgtEl>
                                        <p:attrNameLst>
                                          <p:attrName>style.visibility</p:attrName>
                                        </p:attrNameLst>
                                      </p:cBhvr>
                                      <p:to>
                                        <p:strVal val="visible"/>
                                      </p:to>
                                    </p:set>
                                    <p:animEffect transition="in" filter="fade">
                                      <p:cBhvr>
                                        <p:cTn id="44" dur="2000"/>
                                        <p:tgtEl>
                                          <p:spTgt spid="4098"/>
                                        </p:tgtEl>
                                      </p:cBhvr>
                                    </p:animEffect>
                                    <p:anim calcmode="lin" valueType="num">
                                      <p:cBhvr>
                                        <p:cTn id="45" dur="2000" fill="hold"/>
                                        <p:tgtEl>
                                          <p:spTgt spid="4098"/>
                                        </p:tgtEl>
                                        <p:attrNameLst>
                                          <p:attrName>ppt_w</p:attrName>
                                        </p:attrNameLst>
                                      </p:cBhvr>
                                      <p:tavLst>
                                        <p:tav tm="0" fmla="#ppt_w*sin(2.5*pi*$)">
                                          <p:val>
                                            <p:fltVal val="0"/>
                                          </p:val>
                                        </p:tav>
                                        <p:tav tm="100000">
                                          <p:val>
                                            <p:fltVal val="1"/>
                                          </p:val>
                                        </p:tav>
                                      </p:tavLst>
                                    </p:anim>
                                    <p:anim calcmode="lin" valueType="num">
                                      <p:cBhvr>
                                        <p:cTn id="46"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5" name="Freeform: Shape 24">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53605B4-9B8A-4A4D-AF92-794B231DFD52}"/>
              </a:ext>
            </a:extLst>
          </p:cNvPr>
          <p:cNvSpPr>
            <a:spLocks noGrp="1"/>
          </p:cNvSpPr>
          <p:nvPr>
            <p:ph type="title"/>
          </p:nvPr>
        </p:nvSpPr>
        <p:spPr>
          <a:xfrm>
            <a:off x="804672" y="2053641"/>
            <a:ext cx="3669161" cy="2760098"/>
          </a:xfrm>
        </p:spPr>
        <p:txBody>
          <a:bodyPr>
            <a:normAutofit/>
          </a:bodyPr>
          <a:lstStyle/>
          <a:p>
            <a:r>
              <a:rPr lang="en-US" sz="4000" b="1">
                <a:solidFill>
                  <a:schemeClr val="tx2"/>
                </a:solidFill>
              </a:rPr>
              <a:t>How can YOU raise your voice for Islam?</a:t>
            </a:r>
          </a:p>
        </p:txBody>
      </p:sp>
      <p:sp>
        <p:nvSpPr>
          <p:cNvPr id="3" name="Content Placeholder 2">
            <a:extLst>
              <a:ext uri="{FF2B5EF4-FFF2-40B4-BE49-F238E27FC236}">
                <a16:creationId xmlns:a16="http://schemas.microsoft.com/office/drawing/2014/main" id="{63395037-E6C8-8A45-9D3A-5E82F3C438CE}"/>
              </a:ext>
            </a:extLst>
          </p:cNvPr>
          <p:cNvSpPr>
            <a:spLocks noGrp="1"/>
          </p:cNvSpPr>
          <p:nvPr>
            <p:ph idx="1"/>
          </p:nvPr>
        </p:nvSpPr>
        <p:spPr>
          <a:xfrm>
            <a:off x="5717712" y="626164"/>
            <a:ext cx="5521418" cy="5230634"/>
          </a:xfrm>
          <a:noFill/>
          <a:ln>
            <a:noFill/>
          </a:ln>
        </p:spPr>
        <p:txBody>
          <a:bodyPr anchor="ctr">
            <a:normAutofit/>
          </a:bodyPr>
          <a:lstStyle/>
          <a:p>
            <a:pPr marL="0" lvl="0" indent="0" algn="ctr">
              <a:buNone/>
            </a:pPr>
            <a:r>
              <a:rPr lang="en-GB" sz="3600" b="1" dirty="0">
                <a:solidFill>
                  <a:schemeClr val="tx2"/>
                </a:solidFill>
                <a:latin typeface="+mj-lt"/>
              </a:rPr>
              <a:t>There are many incidents happening around the world which are targeting Muslim women, as a young Ahmadi Muslim girl you are allowed to raise your voice. However, there are a few things you should note before doing this…</a:t>
            </a:r>
          </a:p>
        </p:txBody>
      </p:sp>
    </p:spTree>
    <p:extLst>
      <p:ext uri="{BB962C8B-B14F-4D97-AF65-F5344CB8AC3E}">
        <p14:creationId xmlns:p14="http://schemas.microsoft.com/office/powerpoint/2010/main" val="353080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53605B4-9B8A-4A4D-AF92-794B231DFD52}"/>
              </a:ext>
            </a:extLst>
          </p:cNvPr>
          <p:cNvSpPr>
            <a:spLocks noGrp="1"/>
          </p:cNvSpPr>
          <p:nvPr>
            <p:ph type="title"/>
          </p:nvPr>
        </p:nvSpPr>
        <p:spPr>
          <a:xfrm>
            <a:off x="882221" y="425419"/>
            <a:ext cx="5393360" cy="1325563"/>
          </a:xfrm>
        </p:spPr>
        <p:txBody>
          <a:bodyPr>
            <a:normAutofit/>
          </a:bodyPr>
          <a:lstStyle/>
          <a:p>
            <a:pPr algn="ctr"/>
            <a:r>
              <a:rPr lang="en-US" b="1" dirty="0"/>
              <a:t>How can YOU raise your voice for Islam?</a:t>
            </a:r>
          </a:p>
        </p:txBody>
      </p:sp>
      <p:sp>
        <p:nvSpPr>
          <p:cNvPr id="19"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3395037-E6C8-8A45-9D3A-5E82F3C438CE}"/>
              </a:ext>
            </a:extLst>
          </p:cNvPr>
          <p:cNvSpPr>
            <a:spLocks noGrp="1"/>
          </p:cNvSpPr>
          <p:nvPr>
            <p:ph idx="1"/>
          </p:nvPr>
        </p:nvSpPr>
        <p:spPr>
          <a:xfrm>
            <a:off x="913637" y="1879174"/>
            <a:ext cx="5393361" cy="4351338"/>
          </a:xfrm>
        </p:spPr>
        <p:txBody>
          <a:bodyPr>
            <a:normAutofit/>
          </a:bodyPr>
          <a:lstStyle/>
          <a:p>
            <a:pPr marL="0" indent="0" algn="ctr">
              <a:buNone/>
            </a:pPr>
            <a:r>
              <a:rPr lang="en-GB" sz="2400" dirty="0">
                <a:latin typeface="+mj-lt"/>
              </a:rPr>
              <a:t>You should not have photos of yourself on your blog/social media profile (If you have an account already).</a:t>
            </a:r>
          </a:p>
          <a:p>
            <a:pPr marL="0" indent="0" algn="ctr">
              <a:buNone/>
            </a:pPr>
            <a:r>
              <a:rPr lang="en-GB" sz="2400" dirty="0">
                <a:latin typeface="+mj-lt"/>
              </a:rPr>
              <a:t>Do not engage in an argument with anyone online but relay your message in a calm manner, preferably without the comments section active.</a:t>
            </a:r>
          </a:p>
          <a:p>
            <a:pPr marL="0" indent="0" algn="ctr">
              <a:buNone/>
            </a:pPr>
            <a:r>
              <a:rPr lang="en-GB" sz="2400" dirty="0">
                <a:latin typeface="+mj-lt"/>
              </a:rPr>
              <a:t>Please check with your Nasirat secretary if you would like someone to double check the facts are accurate in your post.</a:t>
            </a:r>
          </a:p>
        </p:txBody>
      </p:sp>
      <p:sp>
        <p:nvSpPr>
          <p:cNvPr id="21"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1EAF4916-D0FA-F049-A3D3-D38E0E90CC42}"/>
              </a:ext>
            </a:extLst>
          </p:cNvPr>
          <p:cNvPicPr>
            <a:picLocks noChangeAspect="1"/>
          </p:cNvPicPr>
          <p:nvPr/>
        </p:nvPicPr>
        <p:blipFill rotWithShape="1">
          <a:blip r:embed="rId2"/>
          <a:srcRect r="4169"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77948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F35416-7F76-D249-90CF-C0EBC27FB084}"/>
              </a:ext>
            </a:extLst>
          </p:cNvPr>
          <p:cNvSpPr>
            <a:spLocks noGrp="1"/>
          </p:cNvSpPr>
          <p:nvPr>
            <p:ph type="title"/>
          </p:nvPr>
        </p:nvSpPr>
        <p:spPr>
          <a:xfrm>
            <a:off x="804672" y="802955"/>
            <a:ext cx="4766330" cy="1454051"/>
          </a:xfrm>
        </p:spPr>
        <p:txBody>
          <a:bodyPr>
            <a:normAutofit/>
          </a:bodyPr>
          <a:lstStyle/>
          <a:p>
            <a:r>
              <a:rPr lang="en-US" sz="3600" b="1" dirty="0">
                <a:solidFill>
                  <a:schemeClr val="tx2"/>
                </a:solidFill>
              </a:rPr>
              <a:t>What is “Social Media”?</a:t>
            </a:r>
          </a:p>
        </p:txBody>
      </p:sp>
      <p:grpSp>
        <p:nvGrpSpPr>
          <p:cNvPr id="35" name="Group 2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6" name="Freeform: Shape 2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2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2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6352FC65-1BB9-44E1-842B-03F6C056449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29" b="89983" l="10000" r="90000">
                        <a14:foregroundMark x1="25814" y1="15959" x2="25814" y2="15959"/>
                        <a14:foregroundMark x1="25814" y1="29542" x2="25814" y2="29542"/>
                        <a14:foregroundMark x1="24419" y1="28862" x2="24419" y2="28862"/>
                        <a14:foregroundMark x1="22326" y1="30221" x2="22326" y2="30221"/>
                        <a14:foregroundMark x1="21047" y1="29542" x2="21047" y2="29542"/>
                        <a14:foregroundMark x1="24302" y1="25637" x2="24302" y2="25637"/>
                        <a14:foregroundMark x1="24419" y1="28014" x2="24419" y2="28014"/>
                        <a14:foregroundMark x1="23256" y1="26825" x2="23256" y2="26825"/>
                        <a14:foregroundMark x1="12558" y1="38370" x2="12558" y2="38370"/>
                        <a14:foregroundMark x1="14186" y1="43124" x2="14186" y2="43124"/>
                        <a14:foregroundMark x1="34651" y1="14261" x2="34651" y2="14261"/>
                        <a14:foregroundMark x1="36744" y1="11205" x2="36744" y2="11205"/>
                        <a14:foregroundMark x1="35116" y1="12054" x2="35116" y2="12054"/>
                        <a14:foregroundMark x1="35814" y1="12564" x2="35814" y2="12564"/>
                        <a14:foregroundMark x1="46047" y1="18506" x2="46047" y2="18506"/>
                        <a14:foregroundMark x1="46512" y1="21392" x2="46512" y2="21392"/>
                        <a14:foregroundMark x1="33837" y1="14431" x2="33837" y2="14431"/>
                        <a14:foregroundMark x1="49535" y1="18676" x2="49535" y2="18676"/>
                        <a14:foregroundMark x1="48140" y1="23430" x2="48140" y2="23430"/>
                        <a14:foregroundMark x1="48140" y1="24618" x2="48140" y2="24618"/>
                        <a14:foregroundMark x1="46512" y1="24278" x2="46512" y2="24278"/>
                        <a14:foregroundMark x1="45930" y1="24278" x2="45930" y2="24278"/>
                        <a14:foregroundMark x1="44767" y1="22750" x2="44767" y2="22750"/>
                        <a14:foregroundMark x1="44767" y1="23260" x2="44767" y2="23260"/>
                        <a14:foregroundMark x1="46395" y1="23090" x2="46395" y2="23090"/>
                        <a14:foregroundMark x1="44186" y1="25806" x2="44186" y2="25806"/>
                        <a14:foregroundMark x1="58488" y1="26316" x2="58488" y2="26316"/>
                        <a14:foregroundMark x1="60581" y1="28523" x2="60581" y2="28523"/>
                        <a14:foregroundMark x1="58488" y1="28523" x2="58488" y2="28523"/>
                        <a14:foregroundMark x1="68605" y1="11205" x2="68605" y2="11205"/>
                        <a14:foregroundMark x1="69767" y1="8829" x2="69767" y2="8829"/>
                        <a14:foregroundMark x1="70349" y1="14941" x2="70349" y2="14941"/>
                        <a14:foregroundMark x1="70814" y1="14431" x2="70814" y2="14431"/>
                        <a14:foregroundMark x1="71628" y1="11715" x2="71628" y2="11715"/>
                        <a14:foregroundMark x1="67326" y1="14771" x2="67326" y2="14771"/>
                        <a14:foregroundMark x1="68605" y1="16129" x2="68605" y2="16299"/>
                        <a14:foregroundMark x1="67907" y1="18506" x2="68023" y2="18506"/>
                        <a14:foregroundMark x1="71744" y1="17657" x2="71744" y2="17657"/>
                        <a14:foregroundMark x1="73605" y1="16638" x2="73605" y2="16638"/>
                        <a14:foregroundMark x1="72674" y1="15789" x2="72674" y2="15789"/>
                        <a14:foregroundMark x1="72674" y1="15789" x2="72674" y2="15789"/>
                        <a14:foregroundMark x1="72674" y1="18676" x2="72674" y2="18676"/>
                        <a14:foregroundMark x1="72442" y1="18506" x2="72442" y2="18506"/>
                        <a14:foregroundMark x1="31395" y1="46010" x2="31395" y2="46010"/>
                        <a14:foregroundMark x1="37674" y1="47878" x2="37674" y2="47878"/>
                        <a14:foregroundMark x1="60233" y1="25127" x2="60233" y2="25127"/>
                        <a14:foregroundMark x1="66047" y1="39898" x2="66047" y2="39898"/>
                        <a14:foregroundMark x1="70233" y1="44482" x2="70233" y2="44482"/>
                        <a14:foregroundMark x1="71977" y1="47538" x2="71977" y2="47538"/>
                        <a14:foregroundMark x1="73023" y1="50085" x2="73023" y2="50085"/>
                        <a14:foregroundMark x1="71512" y1="51104" x2="70465" y2="51104"/>
                        <a14:foregroundMark x1="69535" y1="47878" x2="69535" y2="47878"/>
                        <a14:foregroundMark x1="69070" y1="46180" x2="69070" y2="46180"/>
                        <a14:foregroundMark x1="69302" y1="45840" x2="70233" y2="44482"/>
                        <a14:foregroundMark x1="70930" y1="43294" x2="70930" y2="43294"/>
                        <a14:foregroundMark x1="73256" y1="43124" x2="73256" y2="43124"/>
                        <a14:foregroundMark x1="39186" y1="49406" x2="39186" y2="49406"/>
                        <a14:foregroundMark x1="37674" y1="48387" x2="37674" y2="48387"/>
                        <a14:foregroundMark x1="36395" y1="44822" x2="36395" y2="44312"/>
                        <a14:foregroundMark x1="36163" y1="43803" x2="36163" y2="43803"/>
                        <a14:foregroundMark x1="36163" y1="43124" x2="36395" y2="42445"/>
                        <a14:foregroundMark x1="36628" y1="40917" x2="36628" y2="40917"/>
                        <a14:foregroundMark x1="36860" y1="40577" x2="36860" y2="40577"/>
                        <a14:foregroundMark x1="39535" y1="39049" x2="39535" y2="39049"/>
                        <a14:foregroundMark x1="35930" y1="46859" x2="35930" y2="46859"/>
                        <a14:foregroundMark x1="35930" y1="46859" x2="35930" y2="46859"/>
                        <a14:foregroundMark x1="35349" y1="47878" x2="35349" y2="47878"/>
                        <a14:foregroundMark x1="35349" y1="49745" x2="35349" y2="49745"/>
                        <a14:foregroundMark x1="35930" y1="51273" x2="35930" y2="51273"/>
                        <a14:foregroundMark x1="36279" y1="52971" x2="36279" y2="52971"/>
                        <a14:foregroundMark x1="15930" y1="41766" x2="15930" y2="41766"/>
                        <a14:foregroundMark x1="14651" y1="40068" x2="14651" y2="39559"/>
                        <a14:foregroundMark x1="17209" y1="53820" x2="17209" y2="53820"/>
                        <a14:foregroundMark x1="17442" y1="56876" x2="17442" y2="56876"/>
                        <a14:foregroundMark x1="18837" y1="56876" x2="18837" y2="56876"/>
                        <a14:foregroundMark x1="18953" y1="58065" x2="18953" y2="58065"/>
                        <a14:foregroundMark x1="44070" y1="73684" x2="44070" y2="73684"/>
                        <a14:foregroundMark x1="40581" y1="75552" x2="40581" y2="75552"/>
                        <a14:foregroundMark x1="40465" y1="74703" x2="40465" y2="74703"/>
                        <a14:foregroundMark x1="41163" y1="73005" x2="41163" y2="73005"/>
                        <a14:foregroundMark x1="42209" y1="70458" x2="42209" y2="70458"/>
                        <a14:foregroundMark x1="38023" y1="71986" x2="38023" y2="71986"/>
                        <a14:foregroundMark x1="40116" y1="69100" x2="40116" y2="69100"/>
                        <a14:foregroundMark x1="40116" y1="68081" x2="40116" y2="68081"/>
                        <a14:foregroundMark x1="41395" y1="66893" x2="41395" y2="66893"/>
                        <a14:foregroundMark x1="36744" y1="56197" x2="36744" y2="56197"/>
                        <a14:foregroundMark x1="38605" y1="59932" x2="38605" y2="59932"/>
                        <a14:foregroundMark x1="39186" y1="62309" x2="39186" y2="62309"/>
                        <a14:foregroundMark x1="38837" y1="61121" x2="38837" y2="61121"/>
                        <a14:foregroundMark x1="38837" y1="60272" x2="38837" y2="60272"/>
                        <a14:foregroundMark x1="39419" y1="63158" x2="39419" y2="63158"/>
                        <a14:foregroundMark x1="38605" y1="60102" x2="38605" y2="60102"/>
                        <a14:foregroundMark x1="56512" y1="75042" x2="56512" y2="75042"/>
                        <a14:foregroundMark x1="59186" y1="74363" x2="59186" y2="74363"/>
                        <a14:foregroundMark x1="58488" y1="76231" x2="58488" y2="76231"/>
                        <a14:foregroundMark x1="59535" y1="77080" x2="59535" y2="77080"/>
                        <a14:foregroundMark x1="56047" y1="82003" x2="56047" y2="82003"/>
                        <a14:foregroundMark x1="54535" y1="79796" x2="54535" y2="79796"/>
                        <a14:foregroundMark x1="68372" y1="85739" x2="68372" y2="85739"/>
                        <a14:foregroundMark x1="69651" y1="83192" x2="69651" y2="83192"/>
                        <a14:foregroundMark x1="69884" y1="84380" x2="70233" y2="84380"/>
                        <a14:foregroundMark x1="71512" y1="87436" x2="71512" y2="87436"/>
                        <a14:foregroundMark x1="70814" y1="89983" x2="70814" y2="89983"/>
                        <a14:foregroundMark x1="80000" y1="73854" x2="80000" y2="73854"/>
                        <a14:foregroundMark x1="81860" y1="72326" x2="81860" y2="72326"/>
                        <a14:foregroundMark x1="82326" y1="70798" x2="82326" y2="70798"/>
                        <a14:foregroundMark x1="81047" y1="69779" x2="81047" y2="69779"/>
                        <a14:foregroundMark x1="87442" y1="50934" x2="87442" y2="50934"/>
                        <a14:foregroundMark x1="85581" y1="51783" x2="85581" y2="51783"/>
                        <a14:foregroundMark x1="26512" y1="82003" x2="26512" y2="82003"/>
                        <a14:foregroundMark x1="26163" y1="79796" x2="26163" y2="79796"/>
                        <a14:foregroundMark x1="25000" y1="81154" x2="25000" y2="81154"/>
                        <a14:foregroundMark x1="53605" y1="49406" x2="53605" y2="49406"/>
                        <a14:foregroundMark x1="53140" y1="51613" x2="53140" y2="51613"/>
                        <a14:foregroundMark x1="53837" y1="49406" x2="53837" y2="49406"/>
                        <a14:foregroundMark x1="53140" y1="51273" x2="53140" y2="51273"/>
                        <a14:foregroundMark x1="51744" y1="50424" x2="51744" y2="50424"/>
                        <a14:foregroundMark x1="52674" y1="51952" x2="52674" y2="51952"/>
                        <a14:foregroundMark x1="52907" y1="52801" x2="52907" y2="52801"/>
                        <a14:foregroundMark x1="52907" y1="54160" x2="52907" y2="54160"/>
                        <a14:foregroundMark x1="38023" y1="72666" x2="38023" y2="72666"/>
                        <a14:foregroundMark x1="38837" y1="69779" x2="38837" y2="69779"/>
                        <a14:foregroundMark x1="40581" y1="67572" x2="40581" y2="67572"/>
                        <a14:foregroundMark x1="53837" y1="50255" x2="53837" y2="50255"/>
                        <a14:foregroundMark x1="77093" y1="32767" x2="77093" y2="32767"/>
                        <a14:foregroundMark x1="76395" y1="34465" x2="76395" y2="34465"/>
                        <a14:foregroundMark x1="76628" y1="32767" x2="76628" y2="32767"/>
                        <a14:foregroundMark x1="76860" y1="32088" x2="76860" y2="32088"/>
                        <a14:foregroundMark x1="60698" y1="29202" x2="60698" y2="29202"/>
                        <a14:foregroundMark x1="70930" y1="10526" x2="70930" y2="10526"/>
                        <a14:foregroundMark x1="66047" y1="43463" x2="66047" y2="43463"/>
                        <a14:foregroundMark x1="60233" y1="71817" x2="60233" y2="71817"/>
                        <a14:foregroundMark x1="65930" y1="55348" x2="65930" y2="55348"/>
                        <a14:foregroundMark x1="44302" y1="72156" x2="44302" y2="72156"/>
                        <a14:foregroundMark x1="39302" y1="64177" x2="39302" y2="64177"/>
                        <a14:foregroundMark x1="39419" y1="64007" x2="39419" y2="64007"/>
                        <a14:foregroundMark x1="39419" y1="64007" x2="39419" y2="64007"/>
                        <a14:backgroundMark x1="38372" y1="60781" x2="38372" y2="60781"/>
                        <a14:backgroundMark x1="38837" y1="62479" x2="38837" y2="62479"/>
                        <a14:backgroundMark x1="39186" y1="63497" x2="38488" y2="59762"/>
                        <a14:backgroundMark x1="39419" y1="64177" x2="38953" y2="62818"/>
                      </a14:backgroundRemoval>
                    </a14:imgEffect>
                  </a14:imgLayer>
                </a14:imgProps>
              </a:ext>
            </a:extLst>
          </a:blip>
          <a:stretch>
            <a:fillRect/>
          </a:stretch>
        </p:blipFill>
        <p:spPr>
          <a:xfrm>
            <a:off x="7172349" y="1785930"/>
            <a:ext cx="5205175" cy="3565544"/>
          </a:xfrm>
          <a:prstGeom prst="rect">
            <a:avLst/>
          </a:prstGeom>
        </p:spPr>
      </p:pic>
      <p:graphicFrame>
        <p:nvGraphicFramePr>
          <p:cNvPr id="5" name="Content Placeholder 2">
            <a:extLst>
              <a:ext uri="{FF2B5EF4-FFF2-40B4-BE49-F238E27FC236}">
                <a16:creationId xmlns:a16="http://schemas.microsoft.com/office/drawing/2014/main" id="{4724845E-1A71-4EBB-9FBF-9306C3B4692F}"/>
              </a:ext>
            </a:extLst>
          </p:cNvPr>
          <p:cNvGraphicFramePr>
            <a:graphicFrameLocks noGrp="1"/>
          </p:cNvGraphicFramePr>
          <p:nvPr>
            <p:ph idx="1"/>
            <p:extLst>
              <p:ext uri="{D42A27DB-BD31-4B8C-83A1-F6EECF244321}">
                <p14:modId xmlns:p14="http://schemas.microsoft.com/office/powerpoint/2010/main" val="4286767187"/>
              </p:ext>
            </p:extLst>
          </p:nvPr>
        </p:nvGraphicFramePr>
        <p:xfrm>
          <a:off x="805053" y="2085781"/>
          <a:ext cx="4765949" cy="33534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360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3EFE1"/>
            </a:gs>
            <a:gs pos="0">
              <a:srgbClr val="DFE8EA"/>
            </a:gs>
            <a:gs pos="43000">
              <a:srgbClr val="FDFEFC"/>
            </a:gs>
            <a:gs pos="74000">
              <a:srgbClr val="E3EFE1"/>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2A43FA-264D-4D63-AD50-94B8B2BA57B8}"/>
              </a:ext>
            </a:extLst>
          </p:cNvPr>
          <p:cNvSpPr txBox="1"/>
          <p:nvPr/>
        </p:nvSpPr>
        <p:spPr>
          <a:xfrm>
            <a:off x="6773243" y="1151939"/>
            <a:ext cx="1424031" cy="132343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1600" dirty="0"/>
              <a:t>Way to connect and share content with friends and family</a:t>
            </a:r>
          </a:p>
        </p:txBody>
      </p:sp>
      <p:sp>
        <p:nvSpPr>
          <p:cNvPr id="9" name="TextBox 8">
            <a:extLst>
              <a:ext uri="{FF2B5EF4-FFF2-40B4-BE49-F238E27FC236}">
                <a16:creationId xmlns:a16="http://schemas.microsoft.com/office/drawing/2014/main" id="{EC032E59-01AF-42C8-87B1-CB57238C2BD4}"/>
              </a:ext>
            </a:extLst>
          </p:cNvPr>
          <p:cNvSpPr txBox="1"/>
          <p:nvPr/>
        </p:nvSpPr>
        <p:spPr>
          <a:xfrm>
            <a:off x="4764658" y="1319838"/>
            <a:ext cx="1331339"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600" dirty="0"/>
              <a:t>Online video platform </a:t>
            </a:r>
          </a:p>
        </p:txBody>
      </p:sp>
      <p:sp>
        <p:nvSpPr>
          <p:cNvPr id="18" name="TextBox 17">
            <a:extLst>
              <a:ext uri="{FF2B5EF4-FFF2-40B4-BE49-F238E27FC236}">
                <a16:creationId xmlns:a16="http://schemas.microsoft.com/office/drawing/2014/main" id="{711F3F7C-9326-470A-9C3C-9CC1E8B576C4}"/>
              </a:ext>
            </a:extLst>
          </p:cNvPr>
          <p:cNvSpPr txBox="1"/>
          <p:nvPr/>
        </p:nvSpPr>
        <p:spPr>
          <a:xfrm>
            <a:off x="8969044" y="5479700"/>
            <a:ext cx="1736391"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600" dirty="0"/>
              <a:t>Messaging and calling app</a:t>
            </a:r>
          </a:p>
        </p:txBody>
      </p:sp>
      <p:pic>
        <p:nvPicPr>
          <p:cNvPr id="25" name="Picture 24">
            <a:extLst>
              <a:ext uri="{FF2B5EF4-FFF2-40B4-BE49-F238E27FC236}">
                <a16:creationId xmlns:a16="http://schemas.microsoft.com/office/drawing/2014/main" id="{AEC101B4-A8AB-4B65-B2F1-609B81570D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222" b="94667" l="6667" r="93778">
                        <a14:foregroundMark x1="81778" y1="52444" x2="81778" y2="52444"/>
                        <a14:foregroundMark x1="62667" y1="16444" x2="62667" y2="16444"/>
                        <a14:foregroundMark x1="71556" y1="16444" x2="75556" y2="16444"/>
                        <a14:foregroundMark x1="88889" y1="28889" x2="88889" y2="28889"/>
                        <a14:foregroundMark x1="88889" y1="55111" x2="88889" y2="55111"/>
                        <a14:foregroundMark x1="75556" y1="76444" x2="75556" y2="76444"/>
                        <a14:foregroundMark x1="55556" y1="73778" x2="55556" y2="73778"/>
                        <a14:foregroundMark x1="34222" y1="72444" x2="34222" y2="72444"/>
                        <a14:foregroundMark x1="17778" y1="70222" x2="17778" y2="70222"/>
                        <a14:foregroundMark x1="36444" y1="75111" x2="36444" y2="75111"/>
                        <a14:foregroundMark x1="68000" y1="76444" x2="68000" y2="76444"/>
                        <a14:foregroundMark x1="85333" y1="76444" x2="85333" y2="76444"/>
                        <a14:foregroundMark x1="85333" y1="57333" x2="85333" y2="57333"/>
                        <a14:foregroundMark x1="84000" y1="50222" x2="82667" y2="43556"/>
                        <a14:foregroundMark x1="77778" y1="26222" x2="77778" y2="26222"/>
                        <a14:foregroundMark x1="76444" y1="24889" x2="76444" y2="24889"/>
                        <a14:foregroundMark x1="88889" y1="47556" x2="90222" y2="51111"/>
                        <a14:foregroundMark x1="90222" y1="51111" x2="90222" y2="55111"/>
                        <a14:foregroundMark x1="84000" y1="60000" x2="84000" y2="60000"/>
                        <a14:foregroundMark x1="77778" y1="66222" x2="71556" y2="66222"/>
                        <a14:foregroundMark x1="9333" y1="48889" x2="9333" y2="48889"/>
                        <a14:foregroundMark x1="24000" y1="31111" x2="24000" y2="31111"/>
                        <a14:foregroundMark x1="26667" y1="16444" x2="26667" y2="16444"/>
                        <a14:foregroundMark x1="14222" y1="12444" x2="14222" y2="12444"/>
                        <a14:foregroundMark x1="6667" y1="24889" x2="6667" y2="24889"/>
                        <a14:foregroundMark x1="12889" y1="38667" x2="14222" y2="42667"/>
                        <a14:foregroundMark x1="14222" y1="64889" x2="14222" y2="64889"/>
                        <a14:foregroundMark x1="12889" y1="71111" x2="12889" y2="71111"/>
                        <a14:foregroundMark x1="26667" y1="61333" x2="26667" y2="61333"/>
                        <a14:foregroundMark x1="21778" y1="62667" x2="21778" y2="62667"/>
                        <a14:foregroundMark x1="19111" y1="62667" x2="19111" y2="62667"/>
                        <a14:foregroundMark x1="19111" y1="62667" x2="19111" y2="62667"/>
                        <a14:foregroundMark x1="12889" y1="50222" x2="12889" y2="50222"/>
                        <a14:foregroundMark x1="29333" y1="88889" x2="32889" y2="88889"/>
                        <a14:foregroundMark x1="66667" y1="84889" x2="66667" y2="84889"/>
                        <a14:foregroundMark x1="71556" y1="83556" x2="71556" y2="83556"/>
                        <a14:foregroundMark x1="79111" y1="86222" x2="80444" y2="89778"/>
                        <a14:foregroundMark x1="60444" y1="91111" x2="60444" y2="91111"/>
                        <a14:foregroundMark x1="48000" y1="86222" x2="30222" y2="82667"/>
                        <a14:foregroundMark x1="29333" y1="82667" x2="29333" y2="82667"/>
                        <a14:foregroundMark x1="22667" y1="87556" x2="22667" y2="87556"/>
                        <a14:foregroundMark x1="9333" y1="80000" x2="9333" y2="80000"/>
                        <a14:foregroundMark x1="25333" y1="92444" x2="32889" y2="91111"/>
                        <a14:foregroundMark x1="46667" y1="89778" x2="61778" y2="91111"/>
                        <a14:foregroundMark x1="70222" y1="93778" x2="82667" y2="95111"/>
                        <a14:foregroundMark x1="94222" y1="87556" x2="94222" y2="87556"/>
                        <a14:foregroundMark x1="88889" y1="81333" x2="88889" y2="81333"/>
                        <a14:foregroundMark x1="45333" y1="8889" x2="45333" y2="8889"/>
                        <a14:foregroundMark x1="64000" y1="17333" x2="64000" y2="17333"/>
                        <a14:foregroundMark x1="86667" y1="37333" x2="86667" y2="37333"/>
                        <a14:foregroundMark x1="88000" y1="24000" x2="88000" y2="24000"/>
                        <a14:foregroundMark x1="80444" y1="11111" x2="80444" y2="11111"/>
                        <a14:foregroundMark x1="56444" y1="6222" x2="56444" y2="6222"/>
                      </a14:backgroundRemoval>
                    </a14:imgEffect>
                  </a14:imgLayer>
                </a14:imgProps>
              </a:ext>
            </a:extLst>
          </a:blip>
          <a:stretch>
            <a:fillRect/>
          </a:stretch>
        </p:blipFill>
        <p:spPr>
          <a:xfrm>
            <a:off x="9523931" y="4654852"/>
            <a:ext cx="626616" cy="626616"/>
          </a:xfrm>
          <a:prstGeom prst="rect">
            <a:avLst/>
          </a:prstGeom>
        </p:spPr>
      </p:pic>
      <p:pic>
        <p:nvPicPr>
          <p:cNvPr id="26" name="Picture 25">
            <a:extLst>
              <a:ext uri="{FF2B5EF4-FFF2-40B4-BE49-F238E27FC236}">
                <a16:creationId xmlns:a16="http://schemas.microsoft.com/office/drawing/2014/main" id="{DF54D730-30E0-41B7-9634-7F61AD2F309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271" b="84962" l="8421" r="90000">
                        <a14:foregroundMark x1="17368" y1="51128" x2="17368" y2="51128"/>
                        <a14:foregroundMark x1="18684" y1="47368" x2="18684" y2="47368"/>
                        <a14:foregroundMark x1="18158" y1="23308" x2="18158" y2="23308"/>
                        <a14:foregroundMark x1="24737" y1="33083" x2="24737" y2="33083"/>
                        <a14:foregroundMark x1="16316" y1="39850" x2="17368" y2="39850"/>
                        <a14:foregroundMark x1="24737" y1="51128" x2="25526" y2="51128"/>
                        <a14:foregroundMark x1="28158" y1="68421" x2="26053" y2="70677"/>
                        <a14:foregroundMark x1="31579" y1="60902" x2="31579" y2="60902"/>
                        <a14:foregroundMark x1="31053" y1="52632" x2="31053" y2="52632"/>
                        <a14:foregroundMark x1="40789" y1="55639" x2="40789" y2="55639"/>
                        <a14:foregroundMark x1="41316" y1="60902" x2="41316" y2="60902"/>
                        <a14:foregroundMark x1="43684" y1="62406" x2="43158" y2="60902"/>
                        <a14:foregroundMark x1="44211" y1="55639" x2="44211" y2="55639"/>
                        <a14:foregroundMark x1="39737" y1="57143" x2="39737" y2="57143"/>
                        <a14:foregroundMark x1="48684" y1="63910" x2="48684" y2="63910"/>
                        <a14:foregroundMark x1="53421" y1="58647" x2="53421" y2="58647"/>
                        <a14:foregroundMark x1="49211" y1="54135" x2="49211" y2="54135"/>
                        <a14:foregroundMark x1="56579" y1="57143" x2="56579" y2="57143"/>
                        <a14:foregroundMark x1="58421" y1="57143" x2="58421" y2="57143"/>
                        <a14:foregroundMark x1="61842" y1="54135" x2="61842" y2="54135"/>
                        <a14:foregroundMark x1="66842" y1="58647" x2="66842" y2="58647"/>
                        <a14:foregroundMark x1="67632" y1="54135" x2="67632" y2="54135"/>
                        <a14:foregroundMark x1="73158" y1="65414" x2="73158" y2="65414"/>
                        <a14:foregroundMark x1="77105" y1="57143" x2="78947" y2="57143"/>
                        <a14:foregroundMark x1="76579" y1="41353" x2="76579" y2="41353"/>
                        <a14:foregroundMark x1="61316" y1="21805" x2="61316" y2="21805"/>
                        <a14:foregroundMark x1="10000" y1="70677" x2="10000" y2="70677"/>
                        <a14:foregroundMark x1="14737" y1="58647" x2="14737" y2="58647"/>
                        <a14:foregroundMark x1="13421" y1="58647" x2="13421" y2="58647"/>
                        <a14:foregroundMark x1="12895" y1="41353" x2="12895" y2="41353"/>
                        <a14:foregroundMark x1="12368" y1="39850" x2="12368" y2="39850"/>
                        <a14:foregroundMark x1="48158" y1="63910" x2="48158" y2="63910"/>
                        <a14:foregroundMark x1="55526" y1="80451" x2="55526" y2="80451"/>
                        <a14:foregroundMark x1="81053" y1="70677" x2="79474" y2="70677"/>
                        <a14:foregroundMark x1="83947" y1="66917" x2="83947" y2="66917"/>
                        <a14:foregroundMark x1="69211" y1="63910" x2="69211" y2="63910"/>
                        <a14:foregroundMark x1="64211" y1="58647" x2="64211" y2="58647"/>
                        <a14:foregroundMark x1="66316" y1="54135" x2="66316" y2="54135"/>
                        <a14:foregroundMark x1="63421" y1="57143" x2="63421" y2="57143"/>
                        <a14:foregroundMark x1="84474" y1="75188" x2="84474" y2="75188"/>
                        <a14:foregroundMark x1="86316" y1="68421" x2="86316" y2="68421"/>
                        <a14:foregroundMark x1="86316" y1="66917" x2="86316" y2="66917"/>
                        <a14:foregroundMark x1="87368" y1="78195" x2="87368" y2="78195"/>
                        <a14:foregroundMark x1="75000" y1="73684" x2="75000" y2="73684"/>
                        <a14:foregroundMark x1="80526" y1="80451" x2="80526" y2="80451"/>
                        <a14:foregroundMark x1="85263" y1="80451" x2="85263" y2="80451"/>
                        <a14:foregroundMark x1="73158" y1="73684" x2="73158" y2="73684"/>
                        <a14:foregroundMark x1="52105" y1="72180" x2="52105" y2="72180"/>
                        <a14:foregroundMark x1="30526" y1="65414" x2="30526" y2="65414"/>
                        <a14:foregroundMark x1="27632" y1="65414" x2="27632" y2="65414"/>
                        <a14:foregroundMark x1="13421" y1="73684" x2="13421" y2="73684"/>
                        <a14:foregroundMark x1="11316" y1="72180" x2="11316" y2="72180"/>
                        <a14:foregroundMark x1="10526" y1="70677" x2="10526" y2="70677"/>
                        <a14:foregroundMark x1="8947" y1="75188" x2="8947" y2="75188"/>
                        <a14:foregroundMark x1="11316" y1="81955" x2="11316" y2="81955"/>
                        <a14:foregroundMark x1="18158" y1="80451" x2="18158" y2="80451"/>
                        <a14:foregroundMark x1="23684" y1="80451" x2="23684" y2="80451"/>
                        <a14:foregroundMark x1="29474" y1="80451" x2="31579" y2="80451"/>
                        <a14:foregroundMark x1="35000" y1="80451" x2="37368" y2="80451"/>
                        <a14:foregroundMark x1="42368" y1="80451" x2="42368" y2="80451"/>
                        <a14:foregroundMark x1="52105" y1="83459" x2="54474" y2="84962"/>
                        <a14:foregroundMark x1="71579" y1="76692" x2="73684" y2="76692"/>
                        <a14:foregroundMark x1="73684" y1="57143" x2="73684" y2="57143"/>
                        <a14:foregroundMark x1="76579" y1="52632" x2="75526" y2="54135"/>
                        <a14:foregroundMark x1="58947" y1="60902" x2="58947" y2="60902"/>
                      </a14:backgroundRemoval>
                    </a14:imgEffect>
                  </a14:imgLayer>
                </a14:imgProps>
              </a:ext>
            </a:extLst>
          </a:blip>
          <a:srcRect b="15351"/>
          <a:stretch/>
        </p:blipFill>
        <p:spPr>
          <a:xfrm>
            <a:off x="6704821" y="597830"/>
            <a:ext cx="1560877" cy="462444"/>
          </a:xfrm>
          <a:prstGeom prst="rect">
            <a:avLst/>
          </a:prstGeom>
        </p:spPr>
      </p:pic>
      <p:pic>
        <p:nvPicPr>
          <p:cNvPr id="27" name="Picture 26">
            <a:extLst>
              <a:ext uri="{FF2B5EF4-FFF2-40B4-BE49-F238E27FC236}">
                <a16:creationId xmlns:a16="http://schemas.microsoft.com/office/drawing/2014/main" id="{D7D98863-D1E9-43B6-9062-A9393105C8C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89" b="91556" l="5778" r="92000">
                        <a14:foregroundMark x1="64889" y1="22667" x2="64889" y2="22667"/>
                        <a14:foregroundMark x1="82222" y1="9333" x2="82222" y2="9333"/>
                        <a14:foregroundMark x1="68444" y1="14222" x2="68444" y2="14222"/>
                        <a14:foregroundMark x1="76000" y1="22667" x2="76000" y2="22667"/>
                        <a14:foregroundMark x1="78667" y1="34222" x2="78667" y2="34222"/>
                        <a14:foregroundMark x1="78667" y1="42667" x2="78667" y2="57778"/>
                        <a14:foregroundMark x1="78667" y1="79111" x2="78667" y2="79111"/>
                        <a14:foregroundMark x1="78667" y1="81778" x2="44889" y2="20889"/>
                        <a14:foregroundMark x1="44889" y1="20889" x2="7111" y2="46667"/>
                        <a14:foregroundMark x1="16000" y1="54222" x2="16000" y2="54222"/>
                        <a14:foregroundMark x1="18667" y1="81778" x2="18667" y2="80444"/>
                        <a14:foregroundMark x1="17333" y1="75556" x2="14667" y2="76444"/>
                        <a14:foregroundMark x1="17333" y1="80444" x2="58667" y2="91556"/>
                        <a14:foregroundMark x1="72000" y1="81778" x2="76000" y2="91556"/>
                        <a14:foregroundMark x1="85778" y1="80444" x2="57333" y2="31556"/>
                        <a14:foregroundMark x1="82222" y1="70222" x2="82222" y2="70222"/>
                        <a14:foregroundMark x1="16000" y1="85333" x2="20889" y2="84000"/>
                        <a14:foregroundMark x1="84889" y1="84000" x2="84889" y2="84000"/>
                        <a14:foregroundMark x1="89778" y1="60444" x2="89778" y2="60444"/>
                        <a14:foregroundMark x1="85778" y1="45333" x2="85778" y2="45333"/>
                        <a14:foregroundMark x1="71111" y1="31556" x2="71111" y2="31556"/>
                        <a14:foregroundMark x1="58667" y1="26667" x2="58667" y2="26667"/>
                        <a14:foregroundMark x1="45778" y1="16444" x2="45778" y2="16444"/>
                        <a14:foregroundMark x1="37333" y1="16444" x2="37333" y2="16444"/>
                        <a14:foregroundMark x1="20889" y1="25333" x2="20889" y2="25333"/>
                        <a14:foregroundMark x1="17333" y1="32889" x2="18667" y2="21778"/>
                        <a14:foregroundMark x1="14667" y1="25333" x2="14667" y2="25333"/>
                        <a14:foregroundMark x1="13333" y1="20444" x2="13333" y2="20444"/>
                        <a14:foregroundMark x1="24889" y1="21778" x2="24889" y2="21778"/>
                        <a14:foregroundMark x1="33333" y1="22667" x2="33333" y2="22667"/>
                        <a14:foregroundMark x1="45778" y1="22667" x2="47111" y2="22667"/>
                        <a14:foregroundMark x1="64889" y1="29333" x2="63556" y2="29333"/>
                        <a14:foregroundMark x1="51111" y1="26667" x2="51111" y2="26667"/>
                        <a14:foregroundMark x1="29778" y1="17778" x2="29778" y2="17778"/>
                        <a14:foregroundMark x1="19556" y1="10222" x2="19556" y2="10222"/>
                        <a14:foregroundMark x1="14667" y1="15556" x2="14667" y2="15556"/>
                        <a14:foregroundMark x1="12444" y1="15556" x2="12444" y2="15556"/>
                        <a14:foregroundMark x1="12444" y1="29333" x2="12444" y2="29333"/>
                        <a14:foregroundMark x1="11111" y1="25333" x2="11111" y2="25333"/>
                        <a14:foregroundMark x1="11111" y1="14222" x2="11111" y2="14222"/>
                        <a14:foregroundMark x1="18667" y1="15556" x2="18667" y2="15556"/>
                        <a14:foregroundMark x1="23556" y1="16444" x2="23556" y2="16444"/>
                        <a14:foregroundMark x1="48444" y1="24000" x2="48444" y2="24000"/>
                        <a14:foregroundMark x1="74667" y1="35556" x2="71111" y2="35556"/>
                        <a14:foregroundMark x1="74667" y1="35556" x2="74667" y2="35556"/>
                        <a14:foregroundMark x1="57333" y1="10222" x2="57333" y2="10222"/>
                        <a14:foregroundMark x1="42222" y1="21778" x2="47111" y2="24000"/>
                        <a14:foregroundMark x1="63556" y1="31556" x2="63556" y2="31556"/>
                        <a14:foregroundMark x1="58667" y1="20444" x2="58667" y2="20444"/>
                        <a14:foregroundMark x1="54667" y1="20444" x2="54667" y2="20444"/>
                        <a14:foregroundMark x1="71111" y1="29333" x2="71111" y2="29333"/>
                        <a14:foregroundMark x1="88444" y1="82667" x2="88444" y2="82667"/>
                        <a14:foregroundMark x1="83556" y1="88000" x2="83556" y2="88000"/>
                        <a14:foregroundMark x1="87111" y1="81778" x2="87111" y2="81778"/>
                        <a14:foregroundMark x1="79556" y1="45333" x2="80889" y2="45333"/>
                        <a14:foregroundMark x1="82222" y1="35556" x2="82222" y2="35556"/>
                        <a14:foregroundMark x1="79556" y1="16444" x2="79556" y2="16444"/>
                        <a14:foregroundMark x1="83556" y1="30222" x2="83556" y2="30222"/>
                        <a14:foregroundMark x1="87111" y1="41778" x2="87111" y2="41778"/>
                        <a14:foregroundMark x1="87111" y1="40444" x2="84889" y2="37778"/>
                        <a14:foregroundMark x1="80889" y1="30222" x2="80889" y2="30222"/>
                        <a14:foregroundMark x1="79556" y1="22667" x2="79556" y2="22667"/>
                        <a14:foregroundMark x1="79556" y1="22667" x2="79556" y2="22667"/>
                        <a14:foregroundMark x1="65778" y1="14222" x2="65778" y2="14222"/>
                        <a14:foregroundMark x1="54667" y1="11556" x2="54667" y2="11556"/>
                        <a14:foregroundMark x1="9778" y1="17778" x2="9778" y2="17778"/>
                        <a14:foregroundMark x1="9778" y1="17778" x2="9778" y2="17778"/>
                        <a14:foregroundMark x1="14667" y1="16444" x2="14667" y2="16444"/>
                        <a14:foregroundMark x1="19556" y1="15556" x2="19556" y2="15556"/>
                        <a14:foregroundMark x1="14667" y1="12889" x2="14667" y2="12889"/>
                        <a14:foregroundMark x1="18667" y1="12889" x2="22222" y2="15556"/>
                        <a14:foregroundMark x1="45778" y1="16444" x2="45778" y2="16444"/>
                        <a14:foregroundMark x1="39556" y1="11556" x2="40889" y2="11556"/>
                        <a14:foregroundMark x1="42222" y1="5333" x2="42222" y2="5333"/>
                        <a14:foregroundMark x1="84889" y1="19111" x2="84889" y2="19111"/>
                        <a14:foregroundMark x1="74667" y1="15556" x2="74667" y2="15556"/>
                        <a14:foregroundMark x1="80889" y1="15556" x2="80889" y2="15556"/>
                        <a14:foregroundMark x1="85778" y1="25333" x2="85778" y2="25333"/>
                        <a14:foregroundMark x1="89778" y1="28000" x2="89778" y2="28000"/>
                        <a14:foregroundMark x1="84889" y1="15556" x2="84889" y2="15556"/>
                        <a14:foregroundMark x1="88444" y1="14222" x2="88444" y2="14222"/>
                        <a14:foregroundMark x1="88444" y1="24000" x2="88444" y2="24000"/>
                        <a14:foregroundMark x1="85778" y1="6667" x2="85778" y2="6667"/>
                        <a14:foregroundMark x1="76000" y1="11556" x2="76000" y2="11556"/>
                        <a14:foregroundMark x1="65778" y1="10222" x2="48444" y2="10222"/>
                        <a14:foregroundMark x1="9778" y1="15556" x2="9778" y2="15556"/>
                        <a14:foregroundMark x1="14667" y1="9333" x2="14667" y2="9333"/>
                        <a14:foregroundMark x1="9778" y1="16444" x2="9778" y2="16444"/>
                        <a14:foregroundMark x1="5778" y1="19111" x2="5778" y2="19111"/>
                        <a14:foregroundMark x1="9778" y1="11556" x2="9778" y2="11556"/>
                        <a14:foregroundMark x1="29778" y1="14222" x2="33333" y2="14222"/>
                        <a14:foregroundMark x1="88444" y1="30222" x2="88444" y2="30222"/>
                        <a14:foregroundMark x1="85778" y1="20444" x2="87111" y2="20444"/>
                        <a14:foregroundMark x1="88444" y1="32889" x2="88444" y2="32889"/>
                        <a14:foregroundMark x1="91111" y1="29333" x2="91111" y2="29333"/>
                        <a14:foregroundMark x1="88444" y1="14222" x2="88444" y2="14222"/>
                        <a14:foregroundMark x1="88444" y1="11556" x2="88444" y2="11556"/>
                        <a14:foregroundMark x1="92000" y1="12889" x2="92000" y2="12889"/>
                      </a14:backgroundRemoval>
                    </a14:imgEffect>
                  </a14:imgLayer>
                </a14:imgProps>
              </a:ext>
            </a:extLst>
          </a:blip>
          <a:stretch>
            <a:fillRect/>
          </a:stretch>
        </p:blipFill>
        <p:spPr>
          <a:xfrm>
            <a:off x="5032015" y="591766"/>
            <a:ext cx="710663" cy="710663"/>
          </a:xfrm>
          <a:prstGeom prst="rect">
            <a:avLst/>
          </a:prstGeom>
        </p:spPr>
      </p:pic>
      <p:sp>
        <p:nvSpPr>
          <p:cNvPr id="29" name="TextBox 28">
            <a:extLst>
              <a:ext uri="{FF2B5EF4-FFF2-40B4-BE49-F238E27FC236}">
                <a16:creationId xmlns:a16="http://schemas.microsoft.com/office/drawing/2014/main" id="{833AEB83-C488-4696-A898-5ABA13BE1DC3}"/>
              </a:ext>
            </a:extLst>
          </p:cNvPr>
          <p:cNvSpPr txBox="1"/>
          <p:nvPr/>
        </p:nvSpPr>
        <p:spPr>
          <a:xfrm>
            <a:off x="9059144" y="1521270"/>
            <a:ext cx="143195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sz="1600" dirty="0"/>
              <a:t>Popular photo sharing app</a:t>
            </a:r>
          </a:p>
        </p:txBody>
      </p:sp>
      <p:pic>
        <p:nvPicPr>
          <p:cNvPr id="31" name="Picture 30">
            <a:extLst>
              <a:ext uri="{FF2B5EF4-FFF2-40B4-BE49-F238E27FC236}">
                <a16:creationId xmlns:a16="http://schemas.microsoft.com/office/drawing/2014/main" id="{73065122-48A0-4D2A-AB67-E9761767737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524" b="89881" l="25000" r="75333">
                        <a14:foregroundMark x1="48333" y1="10119" x2="48333" y2="10119"/>
                        <a14:foregroundMark x1="47667" y1="22619" x2="47667" y2="22619"/>
                        <a14:foregroundMark x1="52667" y1="39881" x2="52667" y2="39881"/>
                        <a14:foregroundMark x1="32333" y1="79167" x2="32333" y2="79167"/>
                        <a14:foregroundMark x1="31000" y1="80357" x2="31000" y2="80357"/>
                        <a14:foregroundMark x1="28667" y1="72024" x2="28333" y2="72024"/>
                        <a14:foregroundMark x1="52333" y1="82143" x2="52333" y2="82143"/>
                        <a14:foregroundMark x1="25333" y1="77381" x2="25333" y2="77381"/>
                        <a14:foregroundMark x1="67000" y1="80952" x2="67000" y2="80952"/>
                        <a14:foregroundMark x1="70667" y1="76190" x2="70667" y2="76190"/>
                        <a14:foregroundMark x1="72333" y1="79167" x2="71667" y2="80357"/>
                        <a14:foregroundMark x1="69667" y1="78571" x2="69667" y2="78571"/>
                        <a14:foregroundMark x1="69667" y1="80952" x2="69667" y2="80952"/>
                        <a14:foregroundMark x1="68667" y1="80952" x2="68667" y2="80952"/>
                        <a14:foregroundMark x1="43000" y1="79167" x2="41000" y2="79167"/>
                        <a14:foregroundMark x1="33000" y1="79167" x2="33000" y2="79167"/>
                        <a14:foregroundMark x1="30333" y1="75595" x2="30333" y2="75595"/>
                        <a14:foregroundMark x1="38667" y1="79167" x2="37000" y2="79167"/>
                        <a14:foregroundMark x1="35333" y1="79167" x2="32000" y2="79167"/>
                        <a14:foregroundMark x1="31333" y1="80952" x2="31333" y2="80952"/>
                        <a14:foregroundMark x1="30333" y1="80952" x2="30333" y2="80952"/>
                        <a14:foregroundMark x1="27667" y1="75595" x2="27667" y2="75595"/>
                        <a14:foregroundMark x1="53333" y1="82143" x2="53333" y2="82143"/>
                        <a14:foregroundMark x1="54333" y1="79167" x2="54333" y2="79167"/>
                        <a14:foregroundMark x1="57000" y1="79167" x2="57000" y2="79167"/>
                        <a14:foregroundMark x1="59333" y1="79167" x2="59333" y2="79167"/>
                        <a14:foregroundMark x1="71333" y1="82143" x2="71333" y2="82143"/>
                        <a14:foregroundMark x1="72667" y1="82143" x2="72667" y2="82143"/>
                        <a14:foregroundMark x1="69667" y1="80952" x2="69667" y2="80952"/>
                        <a14:foregroundMark x1="67000" y1="80952" x2="65667" y2="80952"/>
                        <a14:foregroundMark x1="66667" y1="79167" x2="66667" y2="79167"/>
                        <a14:foregroundMark x1="31000" y1="85714" x2="29333" y2="85714"/>
                        <a14:foregroundMark x1="40667" y1="82143" x2="40667" y2="82143"/>
                        <a14:foregroundMark x1="46667" y1="78571" x2="46667" y2="78571"/>
                        <a14:foregroundMark x1="50667" y1="82143" x2="50667" y2="82143"/>
                        <a14:foregroundMark x1="48333" y1="79167" x2="48333" y2="79167"/>
                        <a14:foregroundMark x1="48667" y1="76190" x2="48667" y2="76190"/>
                        <a14:foregroundMark x1="59333" y1="80952" x2="59333" y2="80952"/>
                        <a14:foregroundMark x1="56333" y1="83929" x2="56333" y2="83929"/>
                        <a14:foregroundMark x1="66000" y1="80952" x2="66000" y2="80952"/>
                        <a14:foregroundMark x1="75333" y1="80952" x2="75333" y2="80952"/>
                        <a14:foregroundMark x1="27333" y1="78571" x2="27333" y2="78571"/>
                        <a14:foregroundMark x1="25667" y1="72024" x2="25667" y2="72024"/>
                        <a14:foregroundMark x1="73667" y1="79167" x2="73667" y2="79167"/>
                        <a14:foregroundMark x1="73333" y1="84524" x2="73333" y2="84524"/>
                      </a14:backgroundRemoval>
                    </a14:imgEffect>
                  </a14:imgLayer>
                </a14:imgProps>
              </a:ext>
            </a:extLst>
          </a:blip>
          <a:srcRect l="22731" r="22692"/>
          <a:stretch/>
        </p:blipFill>
        <p:spPr>
          <a:xfrm>
            <a:off x="9300790" y="562805"/>
            <a:ext cx="948658" cy="973391"/>
          </a:xfrm>
          <a:prstGeom prst="rect">
            <a:avLst/>
          </a:prstGeom>
        </p:spPr>
      </p:pic>
      <p:sp>
        <p:nvSpPr>
          <p:cNvPr id="33" name="TextBox 32">
            <a:extLst>
              <a:ext uri="{FF2B5EF4-FFF2-40B4-BE49-F238E27FC236}">
                <a16:creationId xmlns:a16="http://schemas.microsoft.com/office/drawing/2014/main" id="{0BB2719D-A410-43C3-8A3F-07FA41E52D17}"/>
              </a:ext>
            </a:extLst>
          </p:cNvPr>
          <p:cNvSpPr txBox="1"/>
          <p:nvPr/>
        </p:nvSpPr>
        <p:spPr>
          <a:xfrm>
            <a:off x="4625240" y="5695703"/>
            <a:ext cx="1524211"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600" dirty="0"/>
              <a:t>Short form of sharing videos</a:t>
            </a:r>
          </a:p>
        </p:txBody>
      </p:sp>
      <p:pic>
        <p:nvPicPr>
          <p:cNvPr id="34" name="Picture 33">
            <a:extLst>
              <a:ext uri="{FF2B5EF4-FFF2-40B4-BE49-F238E27FC236}">
                <a16:creationId xmlns:a16="http://schemas.microsoft.com/office/drawing/2014/main" id="{EE24C658-458F-439E-BF17-A99E6EEF0445}"/>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9836" b="79235" l="27636" r="73455">
                        <a14:foregroundMark x1="41455" y1="73224" x2="41455" y2="73224"/>
                        <a14:foregroundMark x1="38909" y1="66667" x2="38909" y2="66120"/>
                        <a14:foregroundMark x1="44000" y1="60109" x2="44000" y2="60109"/>
                        <a14:foregroundMark x1="49091" y1="60109" x2="49091" y2="60109"/>
                        <a14:foregroundMark x1="50545" y1="72131" x2="50545" y2="72131"/>
                        <a14:foregroundMark x1="53455" y1="73224" x2="53455" y2="73224"/>
                        <a14:foregroundMark x1="57818" y1="72131" x2="57818" y2="72131"/>
                        <a14:foregroundMark x1="61091" y1="74863" x2="61091" y2="74863"/>
                        <a14:foregroundMark x1="46182" y1="76503" x2="46182" y2="76503"/>
                        <a14:foregroundMark x1="46545" y1="74863" x2="44000" y2="74863"/>
                        <a14:foregroundMark x1="37818" y1="72131" x2="37818" y2="72131"/>
                        <a14:foregroundMark x1="40364" y1="71038" x2="40364" y2="71038"/>
                        <a14:foregroundMark x1="42545" y1="71038" x2="42545" y2="71038"/>
                        <a14:foregroundMark x1="73455" y1="9836" x2="73455" y2="9836"/>
                      </a14:backgroundRemoval>
                    </a14:imgEffect>
                  </a14:imgLayer>
                </a14:imgProps>
              </a:ext>
            </a:extLst>
          </a:blip>
          <a:srcRect l="22595" t="10191" r="24502" b="12800"/>
          <a:stretch/>
        </p:blipFill>
        <p:spPr>
          <a:xfrm>
            <a:off x="4935547" y="4802923"/>
            <a:ext cx="903598" cy="875301"/>
          </a:xfrm>
          <a:prstGeom prst="rect">
            <a:avLst/>
          </a:prstGeom>
        </p:spPr>
      </p:pic>
      <p:sp>
        <p:nvSpPr>
          <p:cNvPr id="36" name="TextBox 35">
            <a:extLst>
              <a:ext uri="{FF2B5EF4-FFF2-40B4-BE49-F238E27FC236}">
                <a16:creationId xmlns:a16="http://schemas.microsoft.com/office/drawing/2014/main" id="{0AEAD37A-333A-4243-8641-B06A964B0CC4}"/>
              </a:ext>
            </a:extLst>
          </p:cNvPr>
          <p:cNvSpPr txBox="1"/>
          <p:nvPr/>
        </p:nvSpPr>
        <p:spPr>
          <a:xfrm>
            <a:off x="6887974" y="3578039"/>
            <a:ext cx="120444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600" dirty="0"/>
              <a:t>Professional networking</a:t>
            </a:r>
          </a:p>
        </p:txBody>
      </p:sp>
      <p:pic>
        <p:nvPicPr>
          <p:cNvPr id="37" name="Picture 36">
            <a:extLst>
              <a:ext uri="{FF2B5EF4-FFF2-40B4-BE49-F238E27FC236}">
                <a16:creationId xmlns:a16="http://schemas.microsoft.com/office/drawing/2014/main" id="{B3EEE946-5094-465C-99F7-B005D7020F20}"/>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3196" b="60825" l="11197" r="95367">
                        <a14:foregroundMark x1="20463" y1="36082" x2="20463" y2="36082"/>
                        <a14:foregroundMark x1="17761" y1="45361" x2="17375" y2="45361"/>
                        <a14:foregroundMark x1="15058" y1="44330" x2="17761" y2="51031"/>
                        <a14:foregroundMark x1="19305" y1="53608" x2="19305" y2="53608"/>
                        <a14:foregroundMark x1="25869" y1="46907" x2="25869" y2="46907"/>
                        <a14:foregroundMark x1="34749" y1="46907" x2="33205" y2="46907"/>
                        <a14:foregroundMark x1="33205" y1="46907" x2="33205" y2="46907"/>
                        <a14:foregroundMark x1="35907" y1="44330" x2="37452" y2="44845"/>
                        <a14:foregroundMark x1="39768" y1="44845" x2="39768" y2="44845"/>
                        <a14:foregroundMark x1="59073" y1="45361" x2="59073" y2="45361"/>
                        <a14:foregroundMark x1="60618" y1="44330" x2="60618" y2="44330"/>
                        <a14:foregroundMark x1="52510" y1="43299" x2="50193" y2="43299"/>
                        <a14:foregroundMark x1="50965" y1="44330" x2="50965" y2="44330"/>
                        <a14:foregroundMark x1="24324" y1="46907" x2="24324" y2="45361"/>
                        <a14:foregroundMark x1="24324" y1="39691" x2="24324" y2="39691"/>
                        <a14:foregroundMark x1="78764" y1="45361" x2="78764" y2="45361"/>
                        <a14:foregroundMark x1="16216" y1="28351" x2="16216" y2="28351"/>
                        <a14:foregroundMark x1="19691" y1="41237" x2="19691" y2="41237"/>
                        <a14:foregroundMark x1="25097" y1="48454" x2="25097" y2="48454"/>
                        <a14:foregroundMark x1="32819" y1="56186" x2="32819" y2="56186"/>
                        <a14:foregroundMark x1="30502" y1="53608" x2="30502" y2="53608"/>
                        <a14:foregroundMark x1="42471" y1="54124" x2="42471" y2="54124"/>
                        <a14:foregroundMark x1="81853" y1="55670" x2="81853" y2="55670"/>
                        <a14:foregroundMark x1="81467" y1="51031" x2="81081" y2="44330"/>
                        <a14:foregroundMark x1="82625" y1="42784" x2="82625" y2="42784"/>
                        <a14:foregroundMark x1="77220" y1="42784" x2="71815" y2="44330"/>
                        <a14:foregroundMark x1="71815" y1="44845" x2="71815" y2="52577"/>
                        <a14:foregroundMark x1="69498" y1="39175" x2="69498" y2="39175"/>
                        <a14:foregroundMark x1="69112" y1="52062" x2="69112" y2="52062"/>
                        <a14:foregroundMark x1="74903" y1="50515" x2="74517" y2="50515"/>
                        <a14:foregroundMark x1="70656" y1="47938" x2="70656" y2="47938"/>
                        <a14:foregroundMark x1="60618" y1="44330" x2="58301" y2="44330"/>
                        <a14:foregroundMark x1="58301" y1="44330" x2="58301" y2="44330"/>
                        <a14:foregroundMark x1="48649" y1="43299" x2="48649" y2="43299"/>
                        <a14:foregroundMark x1="43243" y1="44330" x2="40927" y2="44845"/>
                        <a14:foregroundMark x1="38224" y1="45361" x2="38224" y2="45361"/>
                        <a14:foregroundMark x1="28958" y1="47938" x2="28958" y2="47938"/>
                        <a14:foregroundMark x1="18147" y1="47938" x2="19305" y2="39175"/>
                        <a14:foregroundMark x1="23166" y1="40722" x2="59459" y2="49485"/>
                        <a14:foregroundMark x1="59459" y1="49485" x2="27413" y2="32474"/>
                        <a14:foregroundMark x1="27413" y1="32474" x2="24324" y2="59794"/>
                        <a14:foregroundMark x1="47876" y1="54124" x2="61004" y2="48969"/>
                        <a14:foregroundMark x1="84556" y1="50515" x2="84556" y2="50515"/>
                        <a14:foregroundMark x1="88091" y1="52615" x2="30502" y2="55670"/>
                        <a14:foregroundMark x1="35521" y1="41237" x2="35521" y2="41237"/>
                        <a14:foregroundMark x1="27413" y1="35567" x2="25869" y2="34021"/>
                        <a14:foregroundMark x1="22394" y1="31959" x2="18919" y2="31959"/>
                        <a14:foregroundMark x1="15058" y1="31959" x2="15058" y2="31959"/>
                        <a14:foregroundMark x1="13514" y1="31959" x2="13900" y2="34021"/>
                        <a14:foregroundMark x1="14672" y1="36082" x2="13900" y2="50515"/>
                        <a14:foregroundMark x1="11197" y1="46392" x2="11197" y2="46392"/>
                        <a14:foregroundMark x1="12355" y1="44845" x2="12355" y2="44845"/>
                        <a14:foregroundMark x1="12355" y1="37113" x2="12355" y2="37113"/>
                        <a14:foregroundMark x1="12355" y1="37113" x2="12355" y2="37113"/>
                        <a14:foregroundMark x1="11969" y1="30412" x2="11969" y2="30412"/>
                        <a14:foregroundMark x1="20463" y1="38660" x2="20463" y2="38660"/>
                        <a14:foregroundMark x1="22394" y1="39175" x2="22394" y2="39175"/>
                        <a14:foregroundMark x1="29344" y1="41753" x2="28958" y2="47938"/>
                        <a14:foregroundMark x1="18919" y1="48969" x2="17375" y2="48969"/>
                        <a14:foregroundMark x1="13514" y1="44330" x2="13514" y2="44330"/>
                        <a14:foregroundMark x1="11969" y1="41753" x2="12355" y2="41753"/>
                        <a14:foregroundMark x1="13514" y1="44330" x2="11969" y2="39175"/>
                        <a14:foregroundMark x1="16602" y1="52577" x2="16602" y2="52577"/>
                        <a14:foregroundMark x1="14672" y1="52577" x2="14672" y2="52577"/>
                        <a14:foregroundMark x1="12741" y1="55670" x2="12741" y2="55670"/>
                        <a14:foregroundMark x1="12741" y1="57732" x2="18147" y2="58247"/>
                        <a14:foregroundMark x1="19305" y1="58247" x2="20463" y2="59794"/>
                        <a14:foregroundMark x1="13514" y1="54124" x2="13514" y2="54124"/>
                        <a14:foregroundMark x1="11197" y1="48969" x2="11197" y2="48969"/>
                        <a14:foregroundMark x1="12355" y1="51031" x2="11969" y2="53608"/>
                        <a14:foregroundMark x1="30502" y1="50000" x2="36293" y2="50515"/>
                        <a14:foregroundMark x1="40154" y1="50515" x2="32819" y2="52062"/>
                        <a14:foregroundMark x1="28571" y1="54639" x2="24710" y2="54639"/>
                        <a14:foregroundMark x1="29344" y1="37113" x2="29344" y2="37113"/>
                        <a14:foregroundMark x1="40154" y1="38660" x2="41313" y2="35567"/>
                        <a14:foregroundMark x1="47876" y1="39175" x2="47876" y2="39175"/>
                        <a14:foregroundMark x1="54054" y1="38660" x2="59073" y2="39691"/>
                        <a14:foregroundMark x1="64479" y1="42784" x2="64479" y2="42784"/>
                        <a14:foregroundMark x1="66795" y1="44845" x2="66795" y2="44845"/>
                        <a14:foregroundMark x1="66409" y1="44845" x2="64479" y2="44845"/>
                        <a14:foregroundMark x1="64479" y1="44845" x2="62548" y2="48454"/>
                        <a14:foregroundMark x1="67568" y1="52062" x2="86138" y2="56533"/>
                        <a14:foregroundMark x1="88031" y1="46907" x2="88031" y2="46907"/>
                        <a14:foregroundMark x1="85714" y1="38660" x2="83012" y2="50515"/>
                        <a14:foregroundMark x1="34363" y1="34021" x2="34363" y2="34021"/>
                        <a14:foregroundMark x1="41699" y1="30412" x2="41313" y2="30412"/>
                        <a14:foregroundMark x1="38610" y1="30412" x2="38610" y2="30412"/>
                        <a14:foregroundMark x1="35907" y1="32474" x2="34749" y2="39175"/>
                        <a14:foregroundMark x1="44015" y1="37113" x2="47104" y2="37113"/>
                        <a14:foregroundMark x1="62548" y1="41237" x2="61004" y2="41237"/>
                        <a14:foregroundMark x1="51351" y1="37629" x2="51351" y2="37629"/>
                        <a14:foregroundMark x1="51351" y1="37629" x2="47876" y2="36082"/>
                        <a14:foregroundMark x1="35907" y1="30412" x2="34749" y2="29897"/>
                        <a14:foregroundMark x1="34363" y1="29897" x2="11197" y2="28866"/>
                        <a14:foregroundMark x1="11197" y1="31959" x2="11197" y2="31959"/>
                        <a14:foregroundMark x1="53668" y1="39691" x2="63707" y2="37113"/>
                        <a14:foregroundMark x1="55598" y1="29897" x2="56757" y2="29897"/>
                        <a14:foregroundMark x1="50193" y1="31959" x2="61004" y2="39691"/>
                        <a14:foregroundMark x1="48649" y1="30412" x2="66795" y2="39175"/>
                        <a14:foregroundMark x1="86100" y1="41753" x2="88031" y2="41237"/>
                        <a14:foregroundMark x1="68167" y1="31180" x2="56371" y2="30412"/>
                        <a14:foregroundMark x1="88031" y1="32474" x2="85981" y2="32340"/>
                        <a14:foregroundMark x1="56371" y1="30412" x2="81081" y2="36082"/>
                        <a14:foregroundMark x1="29344" y1="54124" x2="44402" y2="61340"/>
                        <a14:foregroundMark x1="64865" y1="56186" x2="35907" y2="48969"/>
                        <a14:foregroundMark x1="51351" y1="59278" x2="51351" y2="59278"/>
                        <a14:foregroundMark x1="56757" y1="60309" x2="56757" y2="60309"/>
                        <a14:foregroundMark x1="66409" y1="59794" x2="66409" y2="59794"/>
                        <a14:foregroundMark x1="62548" y1="57216" x2="63320" y2="57732"/>
                        <a14:foregroundMark x1="76062" y1="52577" x2="79151" y2="50515"/>
                        <a14:foregroundMark x1="85328" y1="44845" x2="89575" y2="45361"/>
                        <a14:foregroundMark x1="88417" y1="54639" x2="88417" y2="54639"/>
                        <a14:foregroundMark x1="89575" y1="55670" x2="88803" y2="55670"/>
                        <a14:foregroundMark x1="88803" y1="56186" x2="88803" y2="56186"/>
                        <a14:foregroundMark x1="88417" y1="54124" x2="88417" y2="54124"/>
                        <a14:foregroundMark x1="88803" y1="39175" x2="88803" y2="38660"/>
                        <a14:foregroundMark x1="88417" y1="38660" x2="88417" y2="38660"/>
                        <a14:foregroundMark x1="87259" y1="31959" x2="88417" y2="31959"/>
                        <a14:foregroundMark x1="44402" y1="30412" x2="44402" y2="30412"/>
                        <a14:foregroundMark x1="44402" y1="30412" x2="44402" y2="30412"/>
                        <a14:foregroundMark x1="30116" y1="56186" x2="30116" y2="56186"/>
                        <a14:foregroundMark x1="34363" y1="58247" x2="34363" y2="58247"/>
                        <a14:foregroundMark x1="31274" y1="57216" x2="31274" y2="57216"/>
                        <a14:foregroundMark x1="30116" y1="57216" x2="30116" y2="57216"/>
                        <a14:foregroundMark x1="91120" y1="52062" x2="90347" y2="52062"/>
                        <a14:foregroundMark x1="88417" y1="37629" x2="88417" y2="37629"/>
                        <a14:foregroundMark x1="86873" y1="31959" x2="86873" y2="31959"/>
                        <a14:foregroundMark x1="88031" y1="31443" x2="89961" y2="31443"/>
                        <a14:foregroundMark x1="91120" y1="31443" x2="91120" y2="31443"/>
                        <a14:foregroundMark x1="88031" y1="28351" x2="88031" y2="28351"/>
                        <a14:foregroundMark x1="89575" y1="28351" x2="89575" y2="28351"/>
                        <a14:foregroundMark x1="89961" y1="28351" x2="86100" y2="30412"/>
                        <a14:foregroundMark x1="54826" y1="29897" x2="52896" y2="28866"/>
                        <a14:foregroundMark x1="52510" y1="28351" x2="53668" y2="28351"/>
                        <a14:foregroundMark x1="59846" y1="29897" x2="61776" y2="29897"/>
                        <a14:foregroundMark x1="62162" y1="29897" x2="63320" y2="30412"/>
                        <a14:foregroundMark x1="59459" y1="28351" x2="59459" y2="28351"/>
                        <a14:foregroundMark x1="56371" y1="28351" x2="19305" y2="30412"/>
                        <a14:foregroundMark x1="11197" y1="54639" x2="11197" y2="54639"/>
                        <a14:foregroundMark x1="11197" y1="55670" x2="25097" y2="57732"/>
                        <a14:foregroundMark x1="32819" y1="56186" x2="31274" y2="56186"/>
                        <a14:foregroundMark x1="30502" y1="56186" x2="30502" y2="56186"/>
                        <a14:foregroundMark x1="30502" y1="57732" x2="30502" y2="57732"/>
                        <a14:foregroundMark x1="30502" y1="57732" x2="30502" y2="57732"/>
                        <a14:foregroundMark x1="67568" y1="58247" x2="66023" y2="54124"/>
                        <a14:foregroundMark x1="85714" y1="57216" x2="85714" y2="57216"/>
                        <a14:foregroundMark x1="89961" y1="57216" x2="89961" y2="57216"/>
                        <a14:foregroundMark x1="82625" y1="56186" x2="79151" y2="54639"/>
                        <a14:foregroundMark x1="78764" y1="54639" x2="78764" y2="54639"/>
                        <a14:foregroundMark x1="76448" y1="56186" x2="76448" y2="56186"/>
                        <a14:foregroundMark x1="74517" y1="56186" x2="74517" y2="56186"/>
                        <a14:foregroundMark x1="65251" y1="33505" x2="81853" y2="32474"/>
                        <a14:foregroundMark x1="78764" y1="31959" x2="77606" y2="31959"/>
                        <a14:foregroundMark x1="75676" y1="30412" x2="71429" y2="28866"/>
                        <a14:foregroundMark x1="71429" y1="28351" x2="70270" y2="28351"/>
                        <a14:foregroundMark x1="66795" y1="28351" x2="65251" y2="28351"/>
                        <a14:foregroundMark x1="78764" y1="31959" x2="80309" y2="31959"/>
                        <a14:foregroundMark x1="81081" y1="31959" x2="81853" y2="32474"/>
                        <a14:foregroundMark x1="81467" y1="31443" x2="81467" y2="31443"/>
                        <a14:foregroundMark x1="79923" y1="28866" x2="79923" y2="28866"/>
                        <a14:foregroundMark x1="89961" y1="39175" x2="89961" y2="39175"/>
                        <a14:foregroundMark x1="89961" y1="41237" x2="89961" y2="41237"/>
                        <a14:foregroundMark x1="74903" y1="57216" x2="73745" y2="56186"/>
                        <a14:foregroundMark x1="70656" y1="56186" x2="70656" y2="55670"/>
                        <a14:foregroundMark x1="89961" y1="35567" x2="89961" y2="35567"/>
                        <a14:foregroundMark x1="89575" y1="41237" x2="89575" y2="41237"/>
                        <a14:foregroundMark x1="90347" y1="39691" x2="90347" y2="39691"/>
                        <a14:foregroundMark x1="89961" y1="35567" x2="90347" y2="35567"/>
                        <a14:backgroundMark x1="93822" y1="55670" x2="93822" y2="55670"/>
                        <a14:backgroundMark x1="92664" y1="54124" x2="94981" y2="53608"/>
                        <a14:backgroundMark x1="94981" y1="54639" x2="95367" y2="54124"/>
                        <a14:backgroundMark x1="93822" y1="56186" x2="94981" y2="54639"/>
                        <a14:backgroundMark x1="93987" y1="57216" x2="94208" y2="57732"/>
                        <a14:backgroundMark x1="93547" y1="56186" x2="93987" y2="57216"/>
                        <a14:backgroundMark x1="92885" y1="54639" x2="93547" y2="56186"/>
                        <a14:backgroundMark x1="92665" y1="54124" x2="92885" y2="54639"/>
                        <a14:backgroundMark x1="91120" y1="50515" x2="92665" y2="54124"/>
                        <a14:backgroundMark x1="87259" y1="20619" x2="86873" y2="26289"/>
                        <a14:backgroundMark x1="90347" y1="35567" x2="89961" y2="37629"/>
                        <a14:backgroundMark x1="62919" y1="23461" x2="60618" y2="23196"/>
                        <a14:backgroundMark x1="68230" y1="24072" x2="64554" y2="23649"/>
                        <a14:backgroundMark x1="69535" y1="24222" x2="69455" y2="24213"/>
                        <a14:backgroundMark x1="74172" y1="24756" x2="73330" y2="24659"/>
                        <a14:backgroundMark x1="79555" y1="25375" x2="75397" y2="24897"/>
                      </a14:backgroundRemoval>
                    </a14:imgEffect>
                  </a14:imgLayer>
                </a14:imgProps>
              </a:ext>
            </a:extLst>
          </a:blip>
          <a:srcRect l="11007" t="27500" r="9081" b="40854"/>
          <a:stretch/>
        </p:blipFill>
        <p:spPr>
          <a:xfrm>
            <a:off x="6887974" y="3007435"/>
            <a:ext cx="1325462" cy="393168"/>
          </a:xfrm>
          <a:prstGeom prst="rect">
            <a:avLst/>
          </a:prstGeom>
        </p:spPr>
      </p:pic>
      <p:sp>
        <p:nvSpPr>
          <p:cNvPr id="39" name="TextBox 38">
            <a:extLst>
              <a:ext uri="{FF2B5EF4-FFF2-40B4-BE49-F238E27FC236}">
                <a16:creationId xmlns:a16="http://schemas.microsoft.com/office/drawing/2014/main" id="{A5407779-FFDA-4E4B-AF60-3D766877F683}"/>
              </a:ext>
            </a:extLst>
          </p:cNvPr>
          <p:cNvSpPr txBox="1"/>
          <p:nvPr/>
        </p:nvSpPr>
        <p:spPr>
          <a:xfrm>
            <a:off x="4450189" y="3266729"/>
            <a:ext cx="1833380" cy="132343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sz="1600" dirty="0"/>
              <a:t>Exchanging pictures and videos for short amount of time before they disappear </a:t>
            </a:r>
          </a:p>
        </p:txBody>
      </p:sp>
      <p:pic>
        <p:nvPicPr>
          <p:cNvPr id="40" name="Picture 39">
            <a:extLst>
              <a:ext uri="{FF2B5EF4-FFF2-40B4-BE49-F238E27FC236}">
                <a16:creationId xmlns:a16="http://schemas.microsoft.com/office/drawing/2014/main" id="{231EC536-5E43-46DA-ADE9-F05A48D79E8B}"/>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271" b="97458" l="0" r="95775">
                        <a14:foregroundMark x1="42254" y1="87712" x2="42254" y2="87712"/>
                        <a14:foregroundMark x1="42254" y1="87712" x2="42254" y2="87712"/>
                        <a14:foregroundMark x1="42254" y1="97458" x2="42254" y2="97458"/>
                        <a14:foregroundMark x1="56808" y1="91525" x2="56808" y2="91525"/>
                        <a14:foregroundMark x1="68545" y1="91525" x2="68545" y2="91525"/>
                        <a14:foregroundMark x1="84038" y1="92373" x2="84038" y2="92373"/>
                        <a14:foregroundMark x1="95775" y1="92373" x2="95775" y2="92373"/>
                        <a14:foregroundMark x1="34742" y1="89407" x2="34742" y2="89407"/>
                        <a14:foregroundMark x1="15493" y1="89407" x2="15493" y2="89407"/>
                        <a14:foregroundMark x1="8920" y1="90678" x2="8920" y2="90678"/>
                        <a14:foregroundMark x1="5634" y1="81780" x2="5634" y2="81780"/>
                        <a14:foregroundMark x1="58685" y1="26695" x2="58685" y2="26695"/>
                        <a14:foregroundMark x1="47887" y1="19915" x2="47887" y2="19915"/>
                        <a14:foregroundMark x1="46948" y1="5932" x2="46948" y2="5932"/>
                        <a14:foregroundMark x1="45540" y1="28814" x2="45540" y2="28814"/>
                        <a14:foregroundMark x1="41315" y1="36441" x2="41315" y2="36441"/>
                        <a14:foregroundMark x1="41315" y1="46186" x2="41315" y2="46186"/>
                        <a14:foregroundMark x1="37089" y1="46186" x2="37089" y2="46186"/>
                        <a14:foregroundMark x1="31455" y1="45339" x2="31455" y2="45339"/>
                        <a14:foregroundMark x1="46948" y1="39407" x2="46948" y2="39407"/>
                        <a14:foregroundMark x1="44601" y1="37712" x2="44601" y2="37712"/>
                        <a14:foregroundMark x1="47887" y1="40254" x2="47887" y2="40254"/>
                        <a14:foregroundMark x1="53521" y1="41525" x2="53521" y2="41525"/>
                        <a14:foregroundMark x1="61033" y1="50424" x2="61033" y2="50424"/>
                        <a14:foregroundMark x1="51174" y1="53390" x2="51174" y2="53390"/>
                        <a14:foregroundMark x1="51174" y1="49153" x2="51174" y2="49153"/>
                        <a14:foregroundMark x1="50235" y1="47458" x2="50235" y2="47458"/>
                        <a14:foregroundMark x1="51174" y1="47458" x2="51174" y2="47458"/>
                        <a14:foregroundMark x1="44601" y1="39407" x2="44601" y2="39407"/>
                        <a14:foregroundMark x1="41315" y1="27542" x2="41315" y2="27542"/>
                        <a14:foregroundMark x1="54460" y1="22881" x2="54460" y2="22881"/>
                        <a14:foregroundMark x1="55399" y1="27542" x2="55399" y2="27542"/>
                        <a14:foregroundMark x1="55399" y1="27542" x2="55399" y2="30508"/>
                        <a14:foregroundMark x1="55399" y1="34746" x2="55399" y2="34746"/>
                        <a14:foregroundMark x1="66197" y1="49153" x2="66197" y2="49153"/>
                        <a14:foregroundMark x1="58685" y1="46186" x2="58685" y2="46186"/>
                        <a14:foregroundMark x1="56808" y1="44492" x2="55399" y2="42373"/>
                        <a14:foregroundMark x1="50235" y1="34746" x2="50235" y2="34746"/>
                        <a14:foregroundMark x1="45540" y1="33475" x2="45540" y2="33475"/>
                        <a14:foregroundMark x1="38028" y1="32627" x2="38028" y2="32627"/>
                        <a14:foregroundMark x1="46948" y1="19915" x2="46948" y2="19915"/>
                        <a14:foregroundMark x1="939" y1="93644" x2="939" y2="93644"/>
                        <a14:foregroundMark x1="2347" y1="96610" x2="0" y2="96610"/>
                        <a14:foregroundMark x1="939" y1="86441" x2="939" y2="86441"/>
                        <a14:foregroundMark x1="52113" y1="1271" x2="52113" y2="1271"/>
                        <a14:foregroundMark x1="53521" y1="1271" x2="53521" y2="1271"/>
                        <a14:foregroundMark x1="56808" y1="29661" x2="56808" y2="29661"/>
                        <a14:foregroundMark x1="52113" y1="19915" x2="52113" y2="19915"/>
                      </a14:backgroundRemoval>
                    </a14:imgEffect>
                  </a14:imgLayer>
                </a14:imgProps>
              </a:ext>
            </a:extLst>
          </a:blip>
          <a:stretch>
            <a:fillRect/>
          </a:stretch>
        </p:blipFill>
        <p:spPr>
          <a:xfrm>
            <a:off x="4885495" y="2288978"/>
            <a:ext cx="881592" cy="976787"/>
          </a:xfrm>
          <a:prstGeom prst="rect">
            <a:avLst/>
          </a:prstGeom>
          <a:ln>
            <a:noFill/>
          </a:ln>
          <a:effectLst>
            <a:outerShdw blurRad="190500" algn="tl" rotWithShape="0">
              <a:srgbClr val="000000">
                <a:alpha val="70000"/>
              </a:srgbClr>
            </a:outerShdw>
          </a:effectLst>
        </p:spPr>
      </p:pic>
      <p:pic>
        <p:nvPicPr>
          <p:cNvPr id="41" name="Picture 40">
            <a:extLst>
              <a:ext uri="{FF2B5EF4-FFF2-40B4-BE49-F238E27FC236}">
                <a16:creationId xmlns:a16="http://schemas.microsoft.com/office/drawing/2014/main" id="{0F3FE74B-B709-44BB-AB6F-FCBD94A2E301}"/>
              </a:ext>
            </a:extLst>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12727" b="80606" l="33007" r="66667">
                        <a14:foregroundMark x1="56536" y1="34545" x2="56536" y2="34545"/>
                        <a14:foregroundMark x1="54575" y1="32727" x2="54575" y2="32727"/>
                        <a14:foregroundMark x1="54248" y1="24242" x2="54248" y2="24242"/>
                        <a14:foregroundMark x1="35948" y1="72727" x2="35948" y2="72727"/>
                        <a14:foregroundMark x1="35948" y1="78182" x2="35948" y2="78182"/>
                        <a14:foregroundMark x1="42157" y1="78788" x2="42157" y2="78788"/>
                        <a14:foregroundMark x1="47386" y1="79394" x2="47712" y2="79394"/>
                        <a14:foregroundMark x1="50654" y1="81212" x2="50654" y2="81212"/>
                        <a14:foregroundMark x1="47386" y1="70303" x2="47386" y2="70303"/>
                        <a14:foregroundMark x1="53922" y1="74545" x2="53922" y2="74545"/>
                        <a14:foregroundMark x1="57516" y1="77576" x2="57516" y2="77576"/>
                        <a14:foregroundMark x1="54575" y1="20000" x2="54575" y2="20000"/>
                        <a14:foregroundMark x1="53595" y1="12727" x2="53595" y2="12727"/>
                        <a14:foregroundMark x1="62418" y1="75152" x2="62418" y2="75152"/>
                      </a14:backgroundRemoval>
                    </a14:imgEffect>
                  </a14:imgLayer>
                </a14:imgProps>
              </a:ext>
            </a:extLst>
          </a:blip>
          <a:srcRect l="29373" t="13303" r="29181" b="15980"/>
          <a:stretch/>
        </p:blipFill>
        <p:spPr>
          <a:xfrm>
            <a:off x="9334323" y="2518794"/>
            <a:ext cx="881592" cy="811090"/>
          </a:xfrm>
          <a:prstGeom prst="rect">
            <a:avLst/>
          </a:prstGeom>
        </p:spPr>
      </p:pic>
      <p:sp>
        <p:nvSpPr>
          <p:cNvPr id="43" name="TextBox 42">
            <a:extLst>
              <a:ext uri="{FF2B5EF4-FFF2-40B4-BE49-F238E27FC236}">
                <a16:creationId xmlns:a16="http://schemas.microsoft.com/office/drawing/2014/main" id="{8622D8DA-78BC-4648-9AC9-E25B5C0212BD}"/>
              </a:ext>
            </a:extLst>
          </p:cNvPr>
          <p:cNvSpPr txBox="1"/>
          <p:nvPr/>
        </p:nvSpPr>
        <p:spPr>
          <a:xfrm>
            <a:off x="9023472" y="3429000"/>
            <a:ext cx="1424031"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1600" dirty="0"/>
              <a:t>Microblogging and social networking</a:t>
            </a:r>
          </a:p>
        </p:txBody>
      </p:sp>
      <p:sp>
        <p:nvSpPr>
          <p:cNvPr id="45" name="TextBox 44">
            <a:extLst>
              <a:ext uri="{FF2B5EF4-FFF2-40B4-BE49-F238E27FC236}">
                <a16:creationId xmlns:a16="http://schemas.microsoft.com/office/drawing/2014/main" id="{D7B6100F-204D-4C8D-9607-534F843DF915}"/>
              </a:ext>
            </a:extLst>
          </p:cNvPr>
          <p:cNvSpPr txBox="1"/>
          <p:nvPr/>
        </p:nvSpPr>
        <p:spPr>
          <a:xfrm>
            <a:off x="6878107" y="5356590"/>
            <a:ext cx="1214307"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600" dirty="0"/>
              <a:t>Discovering and saving images</a:t>
            </a:r>
          </a:p>
        </p:txBody>
      </p:sp>
      <p:pic>
        <p:nvPicPr>
          <p:cNvPr id="46" name="Picture 45">
            <a:extLst>
              <a:ext uri="{FF2B5EF4-FFF2-40B4-BE49-F238E27FC236}">
                <a16:creationId xmlns:a16="http://schemas.microsoft.com/office/drawing/2014/main" id="{26A38EB5-5C41-4D05-ACA8-6411134E8D1A}"/>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4598" b="94828" l="4828" r="95517">
                        <a14:foregroundMark x1="61379" y1="25862" x2="61379" y2="25862"/>
                        <a14:foregroundMark x1="64828" y1="24713" x2="64828" y2="24713"/>
                        <a14:foregroundMark x1="49310" y1="4598" x2="49310" y2="4598"/>
                        <a14:foregroundMark x1="45862" y1="40230" x2="44828" y2="40230"/>
                        <a14:foregroundMark x1="49310" y1="33333" x2="47586" y2="33333"/>
                        <a14:foregroundMark x1="47586" y1="33333" x2="47586" y2="33333"/>
                        <a14:foregroundMark x1="47586" y1="37356" x2="44828" y2="39080"/>
                        <a14:foregroundMark x1="44828" y1="50575" x2="44138" y2="50575"/>
                        <a14:foregroundMark x1="58621" y1="45977" x2="58621" y2="45977"/>
                        <a14:foregroundMark x1="61379" y1="37356" x2="61379" y2="37356"/>
                        <a14:foregroundMark x1="56897" y1="20115" x2="56897" y2="20115"/>
                        <a14:foregroundMark x1="46552" y1="13218" x2="46552" y2="13218"/>
                        <a14:foregroundMark x1="54483" y1="13218" x2="54483" y2="13218"/>
                        <a14:foregroundMark x1="43103" y1="18966" x2="43103" y2="18966"/>
                        <a14:foregroundMark x1="40690" y1="27586" x2="39655" y2="28736"/>
                        <a14:foregroundMark x1="37241" y1="36207" x2="37241" y2="36207"/>
                        <a14:foregroundMark x1="45862" y1="51724" x2="44138" y2="51724"/>
                        <a14:foregroundMark x1="44138" y1="57471" x2="44138" y2="57471"/>
                        <a14:foregroundMark x1="43103" y1="63218" x2="43103" y2="63218"/>
                        <a14:foregroundMark x1="40690" y1="53448" x2="40690" y2="53448"/>
                        <a14:foregroundMark x1="60345" y1="51724" x2="60345" y2="51724"/>
                        <a14:foregroundMark x1="63793" y1="51724" x2="63793" y2="51724"/>
                        <a14:foregroundMark x1="19310" y1="63218" x2="19310" y2="63218"/>
                        <a14:foregroundMark x1="4828" y1="80460" x2="4828" y2="80460"/>
                        <a14:foregroundMark x1="22759" y1="87356" x2="23448" y2="87356"/>
                        <a14:foregroundMark x1="8966" y1="94828" x2="8966" y2="94828"/>
                        <a14:foregroundMark x1="25172" y1="71839" x2="29655" y2="72989"/>
                        <a14:foregroundMark x1="90345" y1="86207" x2="90345" y2="86207"/>
                        <a14:foregroundMark x1="92069" y1="75862" x2="92069" y2="75862"/>
                        <a14:foregroundMark x1="95517" y1="90230" x2="95517" y2="90230"/>
                        <a14:foregroundMark x1="59655" y1="44828" x2="59655" y2="44828"/>
                        <a14:foregroundMark x1="60345" y1="36207" x2="60345" y2="36207"/>
                        <a14:foregroundMark x1="45862" y1="17241" x2="45862" y2="17241"/>
                        <a14:foregroundMark x1="43103" y1="17241" x2="42414" y2="17241"/>
                        <a14:foregroundMark x1="40690" y1="22989" x2="38966" y2="24713"/>
                        <a14:foregroundMark x1="59655" y1="18966" x2="59655" y2="18966"/>
                        <a14:foregroundMark x1="51034" y1="16092" x2="51034" y2="16092"/>
                        <a14:foregroundMark x1="56897" y1="48851" x2="56897" y2="48851"/>
                      </a14:backgroundRemoval>
                    </a14:imgEffect>
                  </a14:imgLayer>
                </a14:imgProps>
              </a:ext>
            </a:extLst>
          </a:blip>
          <a:stretch>
            <a:fillRect/>
          </a:stretch>
        </p:blipFill>
        <p:spPr>
          <a:xfrm>
            <a:off x="6967405" y="4525295"/>
            <a:ext cx="1035710" cy="621426"/>
          </a:xfrm>
          <a:prstGeom prst="rect">
            <a:avLst/>
          </a:prstGeom>
        </p:spPr>
      </p:pic>
      <p:sp>
        <p:nvSpPr>
          <p:cNvPr id="48" name="TextBox 47">
            <a:extLst>
              <a:ext uri="{FF2B5EF4-FFF2-40B4-BE49-F238E27FC236}">
                <a16:creationId xmlns:a16="http://schemas.microsoft.com/office/drawing/2014/main" id="{8235707D-59B4-4A59-B655-60B4478B2BFA}"/>
              </a:ext>
            </a:extLst>
          </p:cNvPr>
          <p:cNvSpPr txBox="1"/>
          <p:nvPr/>
        </p:nvSpPr>
        <p:spPr>
          <a:xfrm>
            <a:off x="393508" y="1813657"/>
            <a:ext cx="3109934" cy="25853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5400" b="1" dirty="0">
                <a:solidFill>
                  <a:schemeClr val="tx1"/>
                </a:solidFill>
                <a:effectLst>
                  <a:outerShdw blurRad="63500" sx="102000" sy="102000" algn="ctr" rotWithShape="0">
                    <a:prstClr val="black">
                      <a:alpha val="40000"/>
                    </a:prstClr>
                  </a:outerShdw>
                </a:effectLst>
              </a:rPr>
              <a:t>What apps are available?</a:t>
            </a:r>
          </a:p>
        </p:txBody>
      </p:sp>
      <p:cxnSp>
        <p:nvCxnSpPr>
          <p:cNvPr id="65" name="Straight Connector 64">
            <a:extLst>
              <a:ext uri="{FF2B5EF4-FFF2-40B4-BE49-F238E27FC236}">
                <a16:creationId xmlns:a16="http://schemas.microsoft.com/office/drawing/2014/main" id="{95BAA452-2472-470B-9ADB-093D108F59FA}"/>
              </a:ext>
            </a:extLst>
          </p:cNvPr>
          <p:cNvCxnSpPr>
            <a:cxnSpLocks/>
            <a:stCxn id="40" idx="3"/>
            <a:endCxn id="40" idx="3"/>
          </p:cNvCxnSpPr>
          <p:nvPr/>
        </p:nvCxnSpPr>
        <p:spPr>
          <a:xfrm>
            <a:off x="5767087" y="27773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BF21AB1-2092-4B5B-9359-94BF3C101D52}"/>
              </a:ext>
            </a:extLst>
          </p:cNvPr>
          <p:cNvCxnSpPr/>
          <p:nvPr/>
        </p:nvCxnSpPr>
        <p:spPr>
          <a:xfrm>
            <a:off x="3879542"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5671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anim calcmode="lin" valueType="num">
                                      <p:cBhvr>
                                        <p:cTn id="8" dur="2000" fill="hold"/>
                                        <p:tgtEl>
                                          <p:spTgt spid="27"/>
                                        </p:tgtEl>
                                        <p:attrNameLst>
                                          <p:attrName>ppt_w</p:attrName>
                                        </p:attrNameLst>
                                      </p:cBhvr>
                                      <p:tavLst>
                                        <p:tav tm="0" fmla="#ppt_w*sin(2.5*pi*$)">
                                          <p:val>
                                            <p:fltVal val="0"/>
                                          </p:val>
                                        </p:tav>
                                        <p:tav tm="100000">
                                          <p:val>
                                            <p:fltVal val="1"/>
                                          </p:val>
                                        </p:tav>
                                      </p:tavLst>
                                    </p:anim>
                                    <p:anim calcmode="lin" valueType="num">
                                      <p:cBhvr>
                                        <p:cTn id="9" dur="2000" fill="hold"/>
                                        <p:tgtEl>
                                          <p:spTgt spid="2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ppt_w</p:attrName>
                                        </p:attrNameLst>
                                      </p:cBhvr>
                                      <p:tavLst>
                                        <p:tav tm="0" fmla="#ppt_w*sin(2.5*pi*$)">
                                          <p:val>
                                            <p:fltVal val="0"/>
                                          </p:val>
                                        </p:tav>
                                        <p:tav tm="100000">
                                          <p:val>
                                            <p:fltVal val="1"/>
                                          </p:val>
                                        </p:tav>
                                      </p:tavLst>
                                    </p:anim>
                                    <p:anim calcmode="lin" valueType="num">
                                      <p:cBhvr>
                                        <p:cTn id="14" dur="2000" fill="hold"/>
                                        <p:tgtEl>
                                          <p:spTgt spid="26"/>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anim calcmode="lin" valueType="num">
                                      <p:cBhvr>
                                        <p:cTn id="18" dur="2000" fill="hold"/>
                                        <p:tgtEl>
                                          <p:spTgt spid="31"/>
                                        </p:tgtEl>
                                        <p:attrNameLst>
                                          <p:attrName>ppt_w</p:attrName>
                                        </p:attrNameLst>
                                      </p:cBhvr>
                                      <p:tavLst>
                                        <p:tav tm="0" fmla="#ppt_w*sin(2.5*pi*$)">
                                          <p:val>
                                            <p:fltVal val="0"/>
                                          </p:val>
                                        </p:tav>
                                        <p:tav tm="100000">
                                          <p:val>
                                            <p:fltVal val="1"/>
                                          </p:val>
                                        </p:tav>
                                      </p:tavLst>
                                    </p:anim>
                                    <p:anim calcmode="lin" valueType="num">
                                      <p:cBhvr>
                                        <p:cTn id="19" dur="2000" fill="hold"/>
                                        <p:tgtEl>
                                          <p:spTgt spid="31"/>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000"/>
                                        <p:tgtEl>
                                          <p:spTgt spid="40"/>
                                        </p:tgtEl>
                                      </p:cBhvr>
                                    </p:animEffect>
                                    <p:anim calcmode="lin" valueType="num">
                                      <p:cBhvr>
                                        <p:cTn id="23" dur="2000" fill="hold"/>
                                        <p:tgtEl>
                                          <p:spTgt spid="40"/>
                                        </p:tgtEl>
                                        <p:attrNameLst>
                                          <p:attrName>ppt_w</p:attrName>
                                        </p:attrNameLst>
                                      </p:cBhvr>
                                      <p:tavLst>
                                        <p:tav tm="0" fmla="#ppt_w*sin(2.5*pi*$)">
                                          <p:val>
                                            <p:fltVal val="0"/>
                                          </p:val>
                                        </p:tav>
                                        <p:tav tm="100000">
                                          <p:val>
                                            <p:fltVal val="1"/>
                                          </p:val>
                                        </p:tav>
                                      </p:tavLst>
                                    </p:anim>
                                    <p:anim calcmode="lin" valueType="num">
                                      <p:cBhvr>
                                        <p:cTn id="24" dur="2000" fill="hold"/>
                                        <p:tgtEl>
                                          <p:spTgt spid="40"/>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2000"/>
                                        <p:tgtEl>
                                          <p:spTgt spid="37"/>
                                        </p:tgtEl>
                                      </p:cBhvr>
                                    </p:animEffect>
                                    <p:anim calcmode="lin" valueType="num">
                                      <p:cBhvr>
                                        <p:cTn id="28" dur="2000" fill="hold"/>
                                        <p:tgtEl>
                                          <p:spTgt spid="37"/>
                                        </p:tgtEl>
                                        <p:attrNameLst>
                                          <p:attrName>ppt_w</p:attrName>
                                        </p:attrNameLst>
                                      </p:cBhvr>
                                      <p:tavLst>
                                        <p:tav tm="0" fmla="#ppt_w*sin(2.5*pi*$)">
                                          <p:val>
                                            <p:fltVal val="0"/>
                                          </p:val>
                                        </p:tav>
                                        <p:tav tm="100000">
                                          <p:val>
                                            <p:fltVal val="1"/>
                                          </p:val>
                                        </p:tav>
                                      </p:tavLst>
                                    </p:anim>
                                    <p:anim calcmode="lin" valueType="num">
                                      <p:cBhvr>
                                        <p:cTn id="29" dur="2000" fill="hold"/>
                                        <p:tgtEl>
                                          <p:spTgt spid="37"/>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2000"/>
                                        <p:tgtEl>
                                          <p:spTgt spid="41"/>
                                        </p:tgtEl>
                                      </p:cBhvr>
                                    </p:animEffect>
                                    <p:anim calcmode="lin" valueType="num">
                                      <p:cBhvr>
                                        <p:cTn id="33" dur="2000" fill="hold"/>
                                        <p:tgtEl>
                                          <p:spTgt spid="41"/>
                                        </p:tgtEl>
                                        <p:attrNameLst>
                                          <p:attrName>ppt_w</p:attrName>
                                        </p:attrNameLst>
                                      </p:cBhvr>
                                      <p:tavLst>
                                        <p:tav tm="0" fmla="#ppt_w*sin(2.5*pi*$)">
                                          <p:val>
                                            <p:fltVal val="0"/>
                                          </p:val>
                                        </p:tav>
                                        <p:tav tm="100000">
                                          <p:val>
                                            <p:fltVal val="1"/>
                                          </p:val>
                                        </p:tav>
                                      </p:tavLst>
                                    </p:anim>
                                    <p:anim calcmode="lin" valueType="num">
                                      <p:cBhvr>
                                        <p:cTn id="34" dur="2000" fill="hold"/>
                                        <p:tgtEl>
                                          <p:spTgt spid="41"/>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000"/>
                                        <p:tgtEl>
                                          <p:spTgt spid="34"/>
                                        </p:tgtEl>
                                      </p:cBhvr>
                                    </p:animEffect>
                                    <p:anim calcmode="lin" valueType="num">
                                      <p:cBhvr>
                                        <p:cTn id="38" dur="2000" fill="hold"/>
                                        <p:tgtEl>
                                          <p:spTgt spid="34"/>
                                        </p:tgtEl>
                                        <p:attrNameLst>
                                          <p:attrName>ppt_w</p:attrName>
                                        </p:attrNameLst>
                                      </p:cBhvr>
                                      <p:tavLst>
                                        <p:tav tm="0" fmla="#ppt_w*sin(2.5*pi*$)">
                                          <p:val>
                                            <p:fltVal val="0"/>
                                          </p:val>
                                        </p:tav>
                                        <p:tav tm="100000">
                                          <p:val>
                                            <p:fltVal val="1"/>
                                          </p:val>
                                        </p:tav>
                                      </p:tavLst>
                                    </p:anim>
                                    <p:anim calcmode="lin" valueType="num">
                                      <p:cBhvr>
                                        <p:cTn id="39" dur="2000" fill="hold"/>
                                        <p:tgtEl>
                                          <p:spTgt spid="34"/>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2000"/>
                                        <p:tgtEl>
                                          <p:spTgt spid="46"/>
                                        </p:tgtEl>
                                      </p:cBhvr>
                                    </p:animEffect>
                                    <p:anim calcmode="lin" valueType="num">
                                      <p:cBhvr>
                                        <p:cTn id="43" dur="2000" fill="hold"/>
                                        <p:tgtEl>
                                          <p:spTgt spid="46"/>
                                        </p:tgtEl>
                                        <p:attrNameLst>
                                          <p:attrName>ppt_w</p:attrName>
                                        </p:attrNameLst>
                                      </p:cBhvr>
                                      <p:tavLst>
                                        <p:tav tm="0" fmla="#ppt_w*sin(2.5*pi*$)">
                                          <p:val>
                                            <p:fltVal val="0"/>
                                          </p:val>
                                        </p:tav>
                                        <p:tav tm="100000">
                                          <p:val>
                                            <p:fltVal val="1"/>
                                          </p:val>
                                        </p:tav>
                                      </p:tavLst>
                                    </p:anim>
                                    <p:anim calcmode="lin" valueType="num">
                                      <p:cBhvr>
                                        <p:cTn id="44" dur="2000" fill="hold"/>
                                        <p:tgtEl>
                                          <p:spTgt spid="46"/>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2000"/>
                                        <p:tgtEl>
                                          <p:spTgt spid="25"/>
                                        </p:tgtEl>
                                      </p:cBhvr>
                                    </p:animEffect>
                                    <p:anim calcmode="lin" valueType="num">
                                      <p:cBhvr>
                                        <p:cTn id="48" dur="2000" fill="hold"/>
                                        <p:tgtEl>
                                          <p:spTgt spid="25"/>
                                        </p:tgtEl>
                                        <p:attrNameLst>
                                          <p:attrName>ppt_w</p:attrName>
                                        </p:attrNameLst>
                                      </p:cBhvr>
                                      <p:tavLst>
                                        <p:tav tm="0" fmla="#ppt_w*sin(2.5*pi*$)">
                                          <p:val>
                                            <p:fltVal val="0"/>
                                          </p:val>
                                        </p:tav>
                                        <p:tav tm="100000">
                                          <p:val>
                                            <p:fltVal val="1"/>
                                          </p:val>
                                        </p:tav>
                                      </p:tavLst>
                                    </p:anim>
                                    <p:anim calcmode="lin" valueType="num">
                                      <p:cBhvr>
                                        <p:cTn id="49"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3" name="Group 12">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2A4AA74-BC5D-490F-892B-458AFFFA2AA2}"/>
              </a:ext>
            </a:extLst>
          </p:cNvPr>
          <p:cNvSpPr>
            <a:spLocks noGrp="1"/>
          </p:cNvSpPr>
          <p:nvPr>
            <p:ph type="title"/>
          </p:nvPr>
        </p:nvSpPr>
        <p:spPr>
          <a:xfrm>
            <a:off x="804672" y="2023236"/>
            <a:ext cx="3659777" cy="2820908"/>
          </a:xfrm>
        </p:spPr>
        <p:txBody>
          <a:bodyPr>
            <a:normAutofit/>
          </a:bodyPr>
          <a:lstStyle/>
          <a:p>
            <a:r>
              <a:rPr lang="en-GB" sz="4000" dirty="0">
                <a:solidFill>
                  <a:schemeClr val="tx2"/>
                </a:solidFill>
              </a:rPr>
              <a:t>  </a:t>
            </a:r>
            <a:r>
              <a:rPr lang="en-GB" sz="5400" b="1" dirty="0">
                <a:solidFill>
                  <a:schemeClr val="tx2"/>
                </a:solidFill>
              </a:rPr>
              <a:t>Benefits of Social Media</a:t>
            </a:r>
            <a:br>
              <a:rPr lang="en-GB" sz="5400" b="1" dirty="0">
                <a:solidFill>
                  <a:schemeClr val="tx2"/>
                </a:solidFill>
              </a:rPr>
            </a:br>
            <a:endParaRPr lang="en-GB" sz="4000" b="1" dirty="0">
              <a:solidFill>
                <a:schemeClr val="tx2"/>
              </a:solidFill>
            </a:endParaRPr>
          </a:p>
        </p:txBody>
      </p:sp>
      <p:graphicFrame>
        <p:nvGraphicFramePr>
          <p:cNvPr id="5" name="Content Placeholder 2">
            <a:extLst>
              <a:ext uri="{FF2B5EF4-FFF2-40B4-BE49-F238E27FC236}">
                <a16:creationId xmlns:a16="http://schemas.microsoft.com/office/drawing/2014/main" id="{752E1D91-732D-43BA-B38A-C2E02594BAAE}"/>
              </a:ext>
            </a:extLst>
          </p:cNvPr>
          <p:cNvGraphicFramePr>
            <a:graphicFrameLocks noGrp="1"/>
          </p:cNvGraphicFramePr>
          <p:nvPr>
            <p:ph idx="1"/>
            <p:extLst>
              <p:ext uri="{D42A27DB-BD31-4B8C-83A1-F6EECF244321}">
                <p14:modId xmlns:p14="http://schemas.microsoft.com/office/powerpoint/2010/main" val="1823037336"/>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1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DEBA891-F4C0-4EB2-B80A-3EA1C361193A}"/>
              </a:ext>
            </a:extLst>
          </p:cNvPr>
          <p:cNvSpPr txBox="1"/>
          <p:nvPr/>
        </p:nvSpPr>
        <p:spPr>
          <a:xfrm>
            <a:off x="1029780" y="4646303"/>
            <a:ext cx="4634416" cy="555595"/>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rmAutofit lnSpcReduction="10000"/>
          </a:bodyPr>
          <a:lstStyle/>
          <a:p>
            <a:pPr algn="ctr">
              <a:lnSpc>
                <a:spcPct val="90000"/>
              </a:lnSpc>
              <a:spcBef>
                <a:spcPct val="0"/>
              </a:spcBef>
              <a:spcAft>
                <a:spcPts val="600"/>
              </a:spcAft>
            </a:pPr>
            <a:r>
              <a:rPr lang="en-US" sz="3600" b="1" u="sng" kern="1200" dirty="0">
                <a:solidFill>
                  <a:schemeClr val="tx2"/>
                </a:solidFill>
                <a:latin typeface="+mj-lt"/>
                <a:ea typeface="+mj-ea"/>
                <a:cs typeface="+mj-cs"/>
              </a:rPr>
              <a:t>Benefits of Social Media</a:t>
            </a:r>
          </a:p>
        </p:txBody>
      </p:sp>
      <p:grpSp>
        <p:nvGrpSpPr>
          <p:cNvPr id="17" name="Group 16">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8" name="Freeform: Shape 17">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Content Placeholder 3">
            <a:extLst>
              <a:ext uri="{FF2B5EF4-FFF2-40B4-BE49-F238E27FC236}">
                <a16:creationId xmlns:a16="http://schemas.microsoft.com/office/drawing/2014/main" id="{9F2363C4-648B-49EF-8C21-3D1A7DF9275A}"/>
              </a:ext>
            </a:extLst>
          </p:cNvPr>
          <p:cNvPicPr>
            <a:picLocks noGrp="1" noChangeAspect="1"/>
          </p:cNvPicPr>
          <p:nvPr>
            <p:ph idx="1"/>
          </p:nvPr>
        </p:nvPicPr>
        <p:blipFill>
          <a:blip r:embed="rId2"/>
          <a:stretch>
            <a:fillRect/>
          </a:stretch>
        </p:blipFill>
        <p:spPr>
          <a:xfrm rot="21600000">
            <a:off x="1590248" y="1544972"/>
            <a:ext cx="3925734" cy="3101331"/>
          </a:xfrm>
          <a:prstGeom prst="rect">
            <a:avLst/>
          </a:prstGeom>
        </p:spPr>
      </p:pic>
      <p:sp>
        <p:nvSpPr>
          <p:cNvPr id="8" name="TextBox 7">
            <a:extLst>
              <a:ext uri="{FF2B5EF4-FFF2-40B4-BE49-F238E27FC236}">
                <a16:creationId xmlns:a16="http://schemas.microsoft.com/office/drawing/2014/main" id="{76563014-97FA-4A54-B898-991491DB272E}"/>
              </a:ext>
            </a:extLst>
          </p:cNvPr>
          <p:cNvSpPr txBox="1"/>
          <p:nvPr/>
        </p:nvSpPr>
        <p:spPr>
          <a:xfrm>
            <a:off x="6095847" y="955964"/>
            <a:ext cx="5029200" cy="4245934"/>
          </a:xfrm>
          <a:prstGeom prst="rect">
            <a:avLst/>
          </a:prstGeom>
        </p:spPr>
        <p:txBody>
          <a:bodyPr vert="horz" lIns="91440" tIns="45720" rIns="91440" bIns="45720" rtlCol="0" anchor="ctr">
            <a:normAutofit/>
          </a:bodyPr>
          <a:lstStyle/>
          <a:p>
            <a:pPr algn="ctr">
              <a:lnSpc>
                <a:spcPct val="90000"/>
              </a:lnSpc>
              <a:spcAft>
                <a:spcPts val="600"/>
              </a:spcAft>
            </a:pPr>
            <a:r>
              <a:rPr lang="en-US" sz="1600" b="1" dirty="0">
                <a:solidFill>
                  <a:schemeClr val="tx2"/>
                </a:solidFill>
              </a:rPr>
              <a:t>Another vital benefit of Social Media is the knowledge of current affairs; it helps you access through safe and easy to use platforms.</a:t>
            </a:r>
          </a:p>
          <a:p>
            <a:pPr algn="ctr">
              <a:lnSpc>
                <a:spcPct val="90000"/>
              </a:lnSpc>
              <a:spcAft>
                <a:spcPts val="600"/>
              </a:spcAft>
            </a:pPr>
            <a:endParaRPr lang="en-US" sz="1600" b="1" dirty="0">
              <a:solidFill>
                <a:schemeClr val="tx2"/>
              </a:solidFill>
            </a:endParaRPr>
          </a:p>
          <a:p>
            <a:pPr algn="ctr">
              <a:lnSpc>
                <a:spcPct val="90000"/>
              </a:lnSpc>
              <a:spcAft>
                <a:spcPts val="600"/>
              </a:spcAft>
            </a:pPr>
            <a:r>
              <a:rPr lang="en-US" sz="1600" b="1" dirty="0">
                <a:solidFill>
                  <a:schemeClr val="tx2"/>
                </a:solidFill>
              </a:rPr>
              <a:t> An example of this would be the news about the advances of science etc. </a:t>
            </a:r>
          </a:p>
          <a:p>
            <a:pPr algn="ctr">
              <a:lnSpc>
                <a:spcPct val="90000"/>
              </a:lnSpc>
              <a:spcAft>
                <a:spcPts val="600"/>
              </a:spcAft>
            </a:pPr>
            <a:endParaRPr lang="en-US" sz="1600" b="1" dirty="0">
              <a:solidFill>
                <a:schemeClr val="tx2"/>
              </a:solidFill>
            </a:endParaRPr>
          </a:p>
          <a:p>
            <a:pPr algn="ctr">
              <a:lnSpc>
                <a:spcPct val="90000"/>
              </a:lnSpc>
              <a:spcAft>
                <a:spcPts val="600"/>
              </a:spcAft>
            </a:pPr>
            <a:r>
              <a:rPr lang="en-US" sz="1600" b="1" dirty="0">
                <a:solidFill>
                  <a:schemeClr val="tx2"/>
                </a:solidFill>
              </a:rPr>
              <a:t>The ability to learn and share opinions on world events gives you a sense of importance and a voice. </a:t>
            </a:r>
          </a:p>
          <a:p>
            <a:pPr algn="ctr">
              <a:lnSpc>
                <a:spcPct val="90000"/>
              </a:lnSpc>
              <a:spcAft>
                <a:spcPts val="600"/>
              </a:spcAft>
            </a:pPr>
            <a:endParaRPr lang="en-US" sz="1600" b="1" dirty="0">
              <a:solidFill>
                <a:schemeClr val="tx2"/>
              </a:solidFill>
            </a:endParaRPr>
          </a:p>
          <a:p>
            <a:pPr algn="ctr">
              <a:lnSpc>
                <a:spcPct val="90000"/>
              </a:lnSpc>
              <a:spcAft>
                <a:spcPts val="600"/>
              </a:spcAft>
            </a:pPr>
            <a:r>
              <a:rPr lang="en-US" sz="1600" b="1" dirty="0">
                <a:solidFill>
                  <a:schemeClr val="tx2"/>
                </a:solidFill>
              </a:rPr>
              <a:t>This then helps people develop real-life skills and give them a  clear and insightful perspective on the world, and lets you share yours.</a:t>
            </a:r>
          </a:p>
          <a:p>
            <a:pPr algn="ctr">
              <a:lnSpc>
                <a:spcPct val="90000"/>
              </a:lnSpc>
              <a:spcAft>
                <a:spcPts val="600"/>
              </a:spcAft>
            </a:pPr>
            <a:br>
              <a:rPr lang="en-US" sz="1600" b="1" dirty="0">
                <a:solidFill>
                  <a:schemeClr val="tx2"/>
                </a:solidFill>
              </a:rPr>
            </a:br>
            <a:endParaRPr lang="en-US" sz="1600" b="1" dirty="0">
              <a:solidFill>
                <a:schemeClr val="tx2"/>
              </a:solidFill>
            </a:endParaRPr>
          </a:p>
        </p:txBody>
      </p:sp>
      <p:grpSp>
        <p:nvGrpSpPr>
          <p:cNvPr id="23" name="Group 22">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4" name="Freeform: Shape 23">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27" name="Freeform: Shape 26">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048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mph" presetSubtype="0" fill="hold" grpId="0" nodeType="withEffect">
                                  <p:stCondLst>
                                    <p:cond delay="0"/>
                                  </p:stCondLst>
                                  <p:childTnLst>
                                    <p:animEffect transition="out" filter="fade">
                                      <p:cBhvr>
                                        <p:cTn id="22" dur="500" tmFilter="0, 0; .2, .5; .8, .5; 1, 0"/>
                                        <p:tgtEl>
                                          <p:spTgt spid="8"/>
                                        </p:tgtEl>
                                      </p:cBhvr>
                                    </p:animEffect>
                                    <p:animScale>
                                      <p:cBhvr>
                                        <p:cTn id="2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65" name="Freeform: Shape 64">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46BEA06-0874-E247-8A83-EEA3F3B906A2}"/>
              </a:ext>
            </a:extLst>
          </p:cNvPr>
          <p:cNvSpPr>
            <a:spLocks noGrp="1"/>
          </p:cNvSpPr>
          <p:nvPr>
            <p:ph type="title"/>
          </p:nvPr>
        </p:nvSpPr>
        <p:spPr>
          <a:xfrm>
            <a:off x="3218498" y="590469"/>
            <a:ext cx="5754696" cy="1837349"/>
          </a:xfrm>
        </p:spPr>
        <p:txBody>
          <a:bodyPr>
            <a:normAutofit/>
          </a:bodyPr>
          <a:lstStyle/>
          <a:p>
            <a:pPr algn="ctr"/>
            <a:r>
              <a:rPr lang="en-US" b="1" dirty="0"/>
              <a:t>What is online modesty?</a:t>
            </a:r>
          </a:p>
        </p:txBody>
      </p:sp>
      <p:sp>
        <p:nvSpPr>
          <p:cNvPr id="55" name="Content Placeholder 2">
            <a:extLst>
              <a:ext uri="{FF2B5EF4-FFF2-40B4-BE49-F238E27FC236}">
                <a16:creationId xmlns:a16="http://schemas.microsoft.com/office/drawing/2014/main" id="{7CE20A5F-9423-B646-BB23-AF09578FF3BB}"/>
              </a:ext>
            </a:extLst>
          </p:cNvPr>
          <p:cNvSpPr>
            <a:spLocks noGrp="1"/>
          </p:cNvSpPr>
          <p:nvPr>
            <p:ph idx="1"/>
          </p:nvPr>
        </p:nvSpPr>
        <p:spPr>
          <a:xfrm>
            <a:off x="2960730" y="2176702"/>
            <a:ext cx="6270233" cy="3886091"/>
          </a:xfrm>
        </p:spPr>
        <p:txBody>
          <a:bodyPr anchor="t">
            <a:normAutofit lnSpcReduction="10000"/>
          </a:bodyPr>
          <a:lstStyle/>
          <a:p>
            <a:pPr marL="0" lvl="0" indent="0" algn="ctr">
              <a:buNone/>
            </a:pPr>
            <a:r>
              <a:rPr lang="en-GB" sz="1800" b="1" dirty="0"/>
              <a:t>Online modesty is to make sure that you are not becoming a target for the opposite sex; to approach you or look at you with a harmful gaze.</a:t>
            </a:r>
          </a:p>
          <a:p>
            <a:pPr marL="0" lvl="0" indent="0" algn="ctr">
              <a:buNone/>
            </a:pPr>
            <a:endParaRPr lang="en-GB" sz="1800" b="1" dirty="0"/>
          </a:p>
          <a:p>
            <a:pPr marL="0" lvl="0" indent="0" algn="ctr">
              <a:buNone/>
            </a:pPr>
            <a:r>
              <a:rPr lang="en-GB" sz="1800" b="1" dirty="0"/>
              <a:t>It is similar to wearing a hijab where your beauty is not displayed for anyone to gain access to it via a screen.</a:t>
            </a:r>
          </a:p>
          <a:p>
            <a:pPr marL="0" lvl="0" indent="0" algn="ctr">
              <a:buNone/>
            </a:pPr>
            <a:endParaRPr lang="en-GB" sz="1800" b="1" dirty="0"/>
          </a:p>
          <a:p>
            <a:pPr marL="0" lvl="0" indent="0" algn="ctr">
              <a:buNone/>
            </a:pPr>
            <a:r>
              <a:rPr lang="en-GB" sz="1800" b="1" dirty="0"/>
              <a:t>The things you watch, like, post and comment should also be modest and be decent. Your actions online are a reflection of your character.</a:t>
            </a:r>
          </a:p>
          <a:p>
            <a:pPr marL="0" lvl="0" indent="0" algn="ctr">
              <a:buNone/>
            </a:pPr>
            <a:endParaRPr lang="en-GB" sz="1800" b="1" dirty="0"/>
          </a:p>
          <a:p>
            <a:pPr marL="0" lvl="0" indent="0" algn="ctr">
              <a:buNone/>
            </a:pPr>
            <a:r>
              <a:rPr lang="en-GB" sz="1800" b="1" dirty="0"/>
              <a:t>The internet is developing very quickly and your pictures and videos can be accessed by many.</a:t>
            </a:r>
          </a:p>
        </p:txBody>
      </p:sp>
      <p:grpSp>
        <p:nvGrpSpPr>
          <p:cNvPr id="70" name="Group 6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71" name="Freeform: Shape 70">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74" name="Freeform: Shape 73">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8527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par>
                                <p:cTn id="7" presetID="53" presetClass="entr" presetSubtype="16" fill="hold" nodeType="withEffect">
                                  <p:stCondLst>
                                    <p:cond delay="0"/>
                                  </p:stCondLst>
                                  <p:childTnLst>
                                    <p:set>
                                      <p:cBhvr>
                                        <p:cTn id="8" dur="1" fill="hold">
                                          <p:stCondLst>
                                            <p:cond delay="0"/>
                                          </p:stCondLst>
                                        </p:cTn>
                                        <p:tgtEl>
                                          <p:spTgt spid="55">
                                            <p:txEl>
                                              <p:pRg st="0" end="0"/>
                                            </p:txEl>
                                          </p:spTgt>
                                        </p:tgtEl>
                                        <p:attrNameLst>
                                          <p:attrName>style.visibility</p:attrName>
                                        </p:attrNameLst>
                                      </p:cBhvr>
                                      <p:to>
                                        <p:strVal val="visible"/>
                                      </p:to>
                                    </p:set>
                                    <p:anim calcmode="lin" valueType="num">
                                      <p:cBhvr>
                                        <p:cTn id="9"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1"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395037-E6C8-8A45-9D3A-5E82F3C438CE}"/>
              </a:ext>
            </a:extLst>
          </p:cNvPr>
          <p:cNvSpPr>
            <a:spLocks noGrp="1"/>
          </p:cNvSpPr>
          <p:nvPr>
            <p:ph idx="1"/>
          </p:nvPr>
        </p:nvSpPr>
        <p:spPr>
          <a:xfrm>
            <a:off x="789761" y="2488428"/>
            <a:ext cx="4765949" cy="3353476"/>
          </a:xfrm>
          <a:solidFill>
            <a:srgbClr val="DFE9E9"/>
          </a:solidFill>
        </p:spPr>
        <p:style>
          <a:lnRef idx="0">
            <a:schemeClr val="accent3"/>
          </a:lnRef>
          <a:fillRef idx="3">
            <a:schemeClr val="accent3"/>
          </a:fillRef>
          <a:effectRef idx="3">
            <a:schemeClr val="accent3"/>
          </a:effectRef>
          <a:fontRef idx="minor">
            <a:schemeClr val="lt1"/>
          </a:fontRef>
        </p:style>
        <p:txBody>
          <a:bodyPr anchor="t">
            <a:normAutofit lnSpcReduction="10000"/>
          </a:bodyPr>
          <a:lstStyle/>
          <a:p>
            <a:pPr lvl="0"/>
            <a:endParaRPr lang="en-GB" sz="1800" b="1" dirty="0">
              <a:solidFill>
                <a:schemeClr val="tx1"/>
              </a:solidFill>
              <a:latin typeface="+mj-lt"/>
            </a:endParaRPr>
          </a:p>
          <a:p>
            <a:pPr lvl="0"/>
            <a:r>
              <a:rPr lang="en-GB" sz="1800" b="1" dirty="0">
                <a:solidFill>
                  <a:schemeClr val="tx1"/>
                </a:solidFill>
                <a:latin typeface="+mj-lt"/>
              </a:rPr>
              <a:t>Make sure that we are not showing/posting pictures and videos of ourselves or of parts of our body parts including hands. This will train you for what you should or shouldn’t share online</a:t>
            </a:r>
          </a:p>
          <a:p>
            <a:pPr lvl="0"/>
            <a:endParaRPr lang="en-GB" sz="1800" b="1" dirty="0">
              <a:solidFill>
                <a:schemeClr val="tx1"/>
              </a:solidFill>
              <a:latin typeface="+mj-lt"/>
            </a:endParaRPr>
          </a:p>
          <a:p>
            <a:pPr lvl="0"/>
            <a:r>
              <a:rPr lang="en-GB" sz="1800" b="1" dirty="0">
                <a:solidFill>
                  <a:schemeClr val="tx1"/>
                </a:solidFill>
                <a:latin typeface="+mj-lt"/>
              </a:rPr>
              <a:t>Avoid entering into a discussion with the opposite sex online as this does not come under purdah (you would not randomly start speaking to a man whilst you are outside so the same applies online)</a:t>
            </a:r>
          </a:p>
        </p:txBody>
      </p:sp>
      <p:grpSp>
        <p:nvGrpSpPr>
          <p:cNvPr id="75" name="Group 7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76" name="Freeform: Shape 7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5,822 Likes, 50 Comments - @art_by_elliee on Instagram: “Quick doodle from  yesterday ❤️ #drawing #ar… | Girls cartoon art, Cartoon girl images, Cartoon  girl drawing">
            <a:extLst>
              <a:ext uri="{FF2B5EF4-FFF2-40B4-BE49-F238E27FC236}">
                <a16:creationId xmlns:a16="http://schemas.microsoft.com/office/drawing/2014/main" id="{B3DD936F-CAA2-774B-B83F-57A3617DB5C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367" b="99127" l="4545" r="90000">
                        <a14:foregroundMark x1="47727" y1="8734" x2="47727" y2="8734"/>
                        <a14:foregroundMark x1="49545" y1="4803" x2="49545" y2="4803"/>
                        <a14:foregroundMark x1="76818" y1="75983" x2="76818" y2="75983"/>
                        <a14:foregroundMark x1="68182" y1="85153" x2="69091" y2="85153"/>
                        <a14:foregroundMark x1="47273" y1="89956" x2="47273" y2="89956"/>
                        <a14:foregroundMark x1="31364" y1="77293" x2="30909" y2="76419"/>
                        <a14:foregroundMark x1="23182" y1="70306" x2="23182" y2="70306"/>
                        <a14:foregroundMark x1="30909" y1="72052" x2="30909" y2="72052"/>
                        <a14:foregroundMark x1="29091" y1="70306" x2="33182" y2="69869"/>
                        <a14:foregroundMark x1="35909" y1="70742" x2="37727" y2="72052"/>
                        <a14:foregroundMark x1="43636" y1="81659" x2="43636" y2="81659"/>
                        <a14:foregroundMark x1="51818" y1="87773" x2="51818" y2="87773"/>
                        <a14:foregroundMark x1="60909" y1="89956" x2="61818" y2="89956"/>
                        <a14:foregroundMark x1="72727" y1="96070" x2="72727" y2="96070"/>
                        <a14:foregroundMark x1="77727" y1="95633" x2="77727" y2="95633"/>
                        <a14:foregroundMark x1="86818" y1="96070" x2="86818" y2="96070"/>
                        <a14:foregroundMark x1="86818" y1="99563" x2="86818" y2="99563"/>
                        <a14:foregroundMark x1="4545" y1="98690" x2="4545" y2="98690"/>
                        <a14:foregroundMark x1="56818" y1="36245" x2="56818" y2="36245"/>
                        <a14:foregroundMark x1="72727" y1="34061" x2="72727" y2="34061"/>
                      </a14:backgroundRemoval>
                    </a14:imgEffect>
                  </a14:imgLayer>
                </a14:imgProps>
              </a:ext>
              <a:ext uri="{28A0092B-C50C-407E-A947-70E740481C1C}">
                <a14:useLocalDpi xmlns:a14="http://schemas.microsoft.com/office/drawing/2010/main" val="0"/>
              </a:ext>
            </a:extLst>
          </a:blip>
          <a:stretch>
            <a:fillRect/>
          </a:stretch>
        </p:blipFill>
        <p:spPr bwMode="auto">
          <a:xfrm>
            <a:off x="7800903" y="1734929"/>
            <a:ext cx="3753773" cy="3907336"/>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438F3A5B-CF53-46E8-8A07-32D7CA53D25A}"/>
              </a:ext>
            </a:extLst>
          </p:cNvPr>
          <p:cNvSpPr/>
          <p:nvPr/>
        </p:nvSpPr>
        <p:spPr>
          <a:xfrm>
            <a:off x="637324" y="202894"/>
            <a:ext cx="4886576" cy="2197406"/>
          </a:xfrm>
          <a:prstGeom prst="cloudCallout">
            <a:avLst>
              <a:gd name="adj1" fmla="val 73038"/>
              <a:gd name="adj2" fmla="val 47489"/>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E53605B4-9B8A-4A4D-AF92-794B231DFD52}"/>
              </a:ext>
            </a:extLst>
          </p:cNvPr>
          <p:cNvSpPr>
            <a:spLocks noGrp="1"/>
          </p:cNvSpPr>
          <p:nvPr>
            <p:ph type="title"/>
          </p:nvPr>
        </p:nvSpPr>
        <p:spPr>
          <a:xfrm>
            <a:off x="1472633" y="458740"/>
            <a:ext cx="3613608" cy="1454051"/>
          </a:xfrm>
        </p:spPr>
        <p:txBody>
          <a:bodyPr>
            <a:normAutofit/>
          </a:bodyPr>
          <a:lstStyle/>
          <a:p>
            <a:r>
              <a:rPr lang="en-US" sz="4000" b="1" dirty="0">
                <a:solidFill>
                  <a:schemeClr val="tx2"/>
                </a:solidFill>
              </a:rPr>
              <a:t>How can we be modest online?</a:t>
            </a:r>
          </a:p>
        </p:txBody>
      </p:sp>
    </p:spTree>
    <p:extLst>
      <p:ext uri="{BB962C8B-B14F-4D97-AF65-F5344CB8AC3E}">
        <p14:creationId xmlns:p14="http://schemas.microsoft.com/office/powerpoint/2010/main" val="99172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42" presetClass="entr" presetSubtype="0"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1000" fill="hold"/>
                                        <p:tgtEl>
                                          <p:spTgt spid="3">
                                            <p:bg/>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3605B4-9B8A-4A4D-AF92-794B231DFD52}"/>
              </a:ext>
            </a:extLst>
          </p:cNvPr>
          <p:cNvSpPr>
            <a:spLocks noGrp="1"/>
          </p:cNvSpPr>
          <p:nvPr>
            <p:ph type="title"/>
          </p:nvPr>
        </p:nvSpPr>
        <p:spPr>
          <a:xfrm>
            <a:off x="2179557" y="971318"/>
            <a:ext cx="4480735" cy="1494000"/>
          </a:xfrm>
        </p:spPr>
        <p:txBody>
          <a:bodyPr anchor="t">
            <a:normAutofit/>
          </a:bodyPr>
          <a:lstStyle/>
          <a:p>
            <a:pPr algn="ctr"/>
            <a:r>
              <a:rPr lang="en-US" b="1" dirty="0"/>
              <a:t>How can we be modest online?</a:t>
            </a:r>
          </a:p>
        </p:txBody>
      </p:sp>
      <p:grpSp>
        <p:nvGrpSpPr>
          <p:cNvPr id="81" name="Group 80">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82"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83"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3080" name="Picture 8" descr="scarf | Notes from an Islamic School Librarian">
            <a:extLst>
              <a:ext uri="{FF2B5EF4-FFF2-40B4-BE49-F238E27FC236}">
                <a16:creationId xmlns:a16="http://schemas.microsoft.com/office/drawing/2014/main" id="{DF165D00-01CA-CD44-8635-116639246B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27" t="24653" r="31716" b="3423"/>
          <a:stretch/>
        </p:blipFill>
        <p:spPr bwMode="auto">
          <a:xfrm>
            <a:off x="7672283" y="643469"/>
            <a:ext cx="3836454" cy="55710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82" name="Content Placeholder 2">
            <a:extLst>
              <a:ext uri="{FF2B5EF4-FFF2-40B4-BE49-F238E27FC236}">
                <a16:creationId xmlns:a16="http://schemas.microsoft.com/office/drawing/2014/main" id="{F4FBA60A-BD88-4930-BEC3-EC71E5CDA3F3}"/>
              </a:ext>
            </a:extLst>
          </p:cNvPr>
          <p:cNvGraphicFramePr>
            <a:graphicFrameLocks noGrp="1"/>
          </p:cNvGraphicFramePr>
          <p:nvPr>
            <p:ph idx="1"/>
            <p:extLst>
              <p:ext uri="{D42A27DB-BD31-4B8C-83A1-F6EECF244321}">
                <p14:modId xmlns:p14="http://schemas.microsoft.com/office/powerpoint/2010/main" val="3589093203"/>
              </p:ext>
            </p:extLst>
          </p:nvPr>
        </p:nvGraphicFramePr>
        <p:xfrm>
          <a:off x="1251678" y="2286000"/>
          <a:ext cx="6015897" cy="384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94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080"/>
                                        </p:tgtEl>
                                        <p:attrNameLst>
                                          <p:attrName>r</p:attrName>
                                        </p:attrNameLst>
                                      </p:cBhvr>
                                    </p:animRot>
                                    <p:animRot by="-240000">
                                      <p:cBhvr>
                                        <p:cTn id="7" dur="200" fill="hold">
                                          <p:stCondLst>
                                            <p:cond delay="200"/>
                                          </p:stCondLst>
                                        </p:cTn>
                                        <p:tgtEl>
                                          <p:spTgt spid="3080"/>
                                        </p:tgtEl>
                                        <p:attrNameLst>
                                          <p:attrName>r</p:attrName>
                                        </p:attrNameLst>
                                      </p:cBhvr>
                                    </p:animRot>
                                    <p:animRot by="240000">
                                      <p:cBhvr>
                                        <p:cTn id="8" dur="200" fill="hold">
                                          <p:stCondLst>
                                            <p:cond delay="400"/>
                                          </p:stCondLst>
                                        </p:cTn>
                                        <p:tgtEl>
                                          <p:spTgt spid="3080"/>
                                        </p:tgtEl>
                                        <p:attrNameLst>
                                          <p:attrName>r</p:attrName>
                                        </p:attrNameLst>
                                      </p:cBhvr>
                                    </p:animRot>
                                    <p:animRot by="-240000">
                                      <p:cBhvr>
                                        <p:cTn id="9" dur="200" fill="hold">
                                          <p:stCondLst>
                                            <p:cond delay="600"/>
                                          </p:stCondLst>
                                        </p:cTn>
                                        <p:tgtEl>
                                          <p:spTgt spid="3080"/>
                                        </p:tgtEl>
                                        <p:attrNameLst>
                                          <p:attrName>r</p:attrName>
                                        </p:attrNameLst>
                                      </p:cBhvr>
                                    </p:animRot>
                                    <p:animRot by="120000">
                                      <p:cBhvr>
                                        <p:cTn id="10" dur="200" fill="hold">
                                          <p:stCondLst>
                                            <p:cond delay="800"/>
                                          </p:stCondLst>
                                        </p:cTn>
                                        <p:tgtEl>
                                          <p:spTgt spid="3080"/>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fade">
                                      <p:cBhvr>
                                        <p:cTn id="16" dur="1000"/>
                                        <p:tgtEl>
                                          <p:spTgt spid="3082"/>
                                        </p:tgtEl>
                                      </p:cBhvr>
                                    </p:animEffect>
                                    <p:anim calcmode="lin" valueType="num">
                                      <p:cBhvr>
                                        <p:cTn id="17" dur="1000" fill="hold"/>
                                        <p:tgtEl>
                                          <p:spTgt spid="3082"/>
                                        </p:tgtEl>
                                        <p:attrNameLst>
                                          <p:attrName>ppt_x</p:attrName>
                                        </p:attrNameLst>
                                      </p:cBhvr>
                                      <p:tavLst>
                                        <p:tav tm="0">
                                          <p:val>
                                            <p:strVal val="#ppt_x"/>
                                          </p:val>
                                        </p:tav>
                                        <p:tav tm="100000">
                                          <p:val>
                                            <p:strVal val="#ppt_x"/>
                                          </p:val>
                                        </p:tav>
                                      </p:tavLst>
                                    </p:anim>
                                    <p:anim calcmode="lin" valueType="num">
                                      <p:cBhvr>
                                        <p:cTn id="18"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08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18" name="Freeform: Shape 17">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Freeform: Shape 18">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Freeform: Shape 19">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Freeform: Shape 20">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24" name="Freeform: Shape 23">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DF0CEB8-25BC-46CA-AD58-BF66CA703E28}"/>
              </a:ext>
            </a:extLst>
          </p:cNvPr>
          <p:cNvSpPr>
            <a:spLocks noGrp="1"/>
          </p:cNvSpPr>
          <p:nvPr>
            <p:ph type="ctrTitle"/>
          </p:nvPr>
        </p:nvSpPr>
        <p:spPr>
          <a:xfrm>
            <a:off x="1437401" y="538038"/>
            <a:ext cx="5060465" cy="1454051"/>
          </a:xfrm>
        </p:spPr>
        <p:txBody>
          <a:bodyPr vert="horz" lIns="91440" tIns="45720" rIns="91440" bIns="45720" rtlCol="0" anchor="b">
            <a:normAutofit/>
          </a:bodyPr>
          <a:lstStyle/>
          <a:p>
            <a:pPr algn="r"/>
            <a:r>
              <a:rPr lang="en-US" sz="3300" b="1" dirty="0">
                <a:solidFill>
                  <a:schemeClr val="tx2"/>
                </a:solidFill>
              </a:rPr>
              <a:t>   </a:t>
            </a:r>
          </a:p>
        </p:txBody>
      </p:sp>
      <p:pic>
        <p:nvPicPr>
          <p:cNvPr id="10" name="Picture 9">
            <a:extLst>
              <a:ext uri="{FF2B5EF4-FFF2-40B4-BE49-F238E27FC236}">
                <a16:creationId xmlns:a16="http://schemas.microsoft.com/office/drawing/2014/main" id="{CCB51AFC-DACE-446B-8CC3-3F70C30FE324}"/>
              </a:ext>
            </a:extLst>
          </p:cNvPr>
          <p:cNvPicPr>
            <a:picLocks noChangeAspect="1"/>
          </p:cNvPicPr>
          <p:nvPr/>
        </p:nvPicPr>
        <p:blipFill>
          <a:blip r:embed="rId2"/>
          <a:stretch>
            <a:fillRect/>
          </a:stretch>
        </p:blipFill>
        <p:spPr>
          <a:xfrm>
            <a:off x="6363062" y="268595"/>
            <a:ext cx="2300953" cy="1723494"/>
          </a:xfrm>
          <a:prstGeom prst="rect">
            <a:avLst/>
          </a:prstGeom>
        </p:spPr>
      </p:pic>
      <p:sp>
        <p:nvSpPr>
          <p:cNvPr id="3" name="Subtitle 2">
            <a:extLst>
              <a:ext uri="{FF2B5EF4-FFF2-40B4-BE49-F238E27FC236}">
                <a16:creationId xmlns:a16="http://schemas.microsoft.com/office/drawing/2014/main" id="{760B7E77-DC67-4389-B528-C10B6640B338}"/>
              </a:ext>
            </a:extLst>
          </p:cNvPr>
          <p:cNvSpPr>
            <a:spLocks noGrp="1"/>
          </p:cNvSpPr>
          <p:nvPr>
            <p:ph type="subTitle" idx="1"/>
          </p:nvPr>
        </p:nvSpPr>
        <p:spPr>
          <a:xfrm>
            <a:off x="393464" y="2616674"/>
            <a:ext cx="6798862" cy="4068882"/>
          </a:xfrm>
        </p:spPr>
        <p:txBody>
          <a:bodyPr vert="horz" lIns="91440" tIns="45720" rIns="91440" bIns="45720" rtlCol="0" anchor="ctr">
            <a:normAutofit/>
          </a:bodyPr>
          <a:lstStyle/>
          <a:p>
            <a:pPr algn="l"/>
            <a:r>
              <a:rPr lang="en-US" sz="1700" b="1" dirty="0">
                <a:solidFill>
                  <a:schemeClr val="tx2"/>
                </a:solidFill>
              </a:rPr>
              <a:t>  </a:t>
            </a:r>
          </a:p>
          <a:p>
            <a:pPr indent="-228600" algn="l">
              <a:buFont typeface="Arial" panose="020B0604020202020204" pitchFamily="34" charset="0"/>
              <a:buChar char="•"/>
            </a:pPr>
            <a:endParaRPr lang="en-US" sz="1700" b="1" dirty="0">
              <a:solidFill>
                <a:schemeClr val="tx2"/>
              </a:solidFill>
            </a:endParaRPr>
          </a:p>
          <a:p>
            <a:pPr indent="-228600">
              <a:buFont typeface="Arial" panose="020B0604020202020204" pitchFamily="34" charset="0"/>
              <a:buChar char="•"/>
            </a:pPr>
            <a:r>
              <a:rPr lang="en-US" sz="1700" b="1" dirty="0">
                <a:solidFill>
                  <a:schemeClr val="tx2"/>
                </a:solidFill>
              </a:rPr>
              <a:t>  Social media has certain advantages, but it also possesses some risks if we are not careful, responsible and modest. </a:t>
            </a:r>
          </a:p>
          <a:p>
            <a:pPr indent="-228600">
              <a:buFont typeface="Arial" panose="020B0604020202020204" pitchFamily="34" charset="0"/>
              <a:buChar char="•"/>
            </a:pPr>
            <a:r>
              <a:rPr lang="en-US" sz="1700" b="1" dirty="0">
                <a:solidFill>
                  <a:schemeClr val="tx2"/>
                </a:solidFill>
              </a:rPr>
              <a:t>There is a huge variety of limitless content, and we can also get exposed to inappropriate content that is mean, aggressive and violent content which can make us upset and as a result leads to stress and psychological problems. </a:t>
            </a:r>
          </a:p>
          <a:p>
            <a:pPr indent="-228600">
              <a:buFont typeface="Arial" panose="020B0604020202020204" pitchFamily="34" charset="0"/>
              <a:buChar char="•"/>
            </a:pPr>
            <a:r>
              <a:rPr lang="en-US" sz="1700" b="1" dirty="0">
                <a:solidFill>
                  <a:schemeClr val="tx2"/>
                </a:solidFill>
              </a:rPr>
              <a:t>We sometimes also share funny and embarrassing pictures of our friends which results in rude comments from different people. This eventually effects our mental health and friendships. </a:t>
            </a:r>
          </a:p>
          <a:p>
            <a:pPr indent="-228600">
              <a:buFont typeface="Arial" panose="020B0604020202020204" pitchFamily="34" charset="0"/>
              <a:buChar char="•"/>
            </a:pPr>
            <a:endParaRPr lang="en-US" sz="1700" b="1" dirty="0">
              <a:solidFill>
                <a:schemeClr val="tx2"/>
              </a:solidFill>
            </a:endParaRPr>
          </a:p>
          <a:p>
            <a:pPr indent="-228600" algn="l">
              <a:buFont typeface="Arial" panose="020B0604020202020204" pitchFamily="34" charset="0"/>
              <a:buChar char="•"/>
            </a:pPr>
            <a:endParaRPr lang="en-US" sz="1700" b="1" dirty="0">
              <a:solidFill>
                <a:schemeClr val="tx2"/>
              </a:solidFill>
            </a:endParaRPr>
          </a:p>
        </p:txBody>
      </p:sp>
      <p:pic>
        <p:nvPicPr>
          <p:cNvPr id="9" name="Picture 8">
            <a:extLst>
              <a:ext uri="{FF2B5EF4-FFF2-40B4-BE49-F238E27FC236}">
                <a16:creationId xmlns:a16="http://schemas.microsoft.com/office/drawing/2014/main" id="{BC0A13FA-55DB-4D87-AB05-E1FF49FAA9CA}"/>
              </a:ext>
            </a:extLst>
          </p:cNvPr>
          <p:cNvPicPr>
            <a:picLocks noChangeAspect="1"/>
          </p:cNvPicPr>
          <p:nvPr/>
        </p:nvPicPr>
        <p:blipFill>
          <a:blip r:embed="rId3"/>
          <a:stretch>
            <a:fillRect/>
          </a:stretch>
        </p:blipFill>
        <p:spPr>
          <a:xfrm>
            <a:off x="9602856" y="3863170"/>
            <a:ext cx="2058103" cy="1996361"/>
          </a:xfrm>
          <a:prstGeom prst="rect">
            <a:avLst/>
          </a:prstGeom>
          <a:solidFill>
            <a:srgbClr val="FFFFFF">
              <a:shade val="85000"/>
            </a:srgbClr>
          </a:solidFill>
        </p:spPr>
      </p:pic>
      <p:sp>
        <p:nvSpPr>
          <p:cNvPr id="13" name="Rectangle 12">
            <a:extLst>
              <a:ext uri="{FF2B5EF4-FFF2-40B4-BE49-F238E27FC236}">
                <a16:creationId xmlns:a16="http://schemas.microsoft.com/office/drawing/2014/main" id="{8993F2F4-A359-4273-81A5-D23E23E8D2E5}"/>
              </a:ext>
            </a:extLst>
          </p:cNvPr>
          <p:cNvSpPr/>
          <p:nvPr/>
        </p:nvSpPr>
        <p:spPr>
          <a:xfrm>
            <a:off x="1804996" y="1165436"/>
            <a:ext cx="3241528" cy="1754326"/>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Possible Risks &amp;</a:t>
            </a:r>
          </a:p>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Dangers of </a:t>
            </a:r>
          </a:p>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Social Media </a:t>
            </a:r>
          </a:p>
        </p:txBody>
      </p:sp>
    </p:spTree>
    <p:extLst>
      <p:ext uri="{BB962C8B-B14F-4D97-AF65-F5344CB8AC3E}">
        <p14:creationId xmlns:p14="http://schemas.microsoft.com/office/powerpoint/2010/main" val="348195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1203</TotalTime>
  <Words>1582</Words>
  <Application>Microsoft Office PowerPoint</Application>
  <PresentationFormat>Widescreen</PresentationFormat>
  <Paragraphs>107</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Online Modesty &amp;  Social Media</vt:lpstr>
      <vt:lpstr>What is “Social Media”?</vt:lpstr>
      <vt:lpstr>PowerPoint Presentation</vt:lpstr>
      <vt:lpstr>  Benefits of Social Media </vt:lpstr>
      <vt:lpstr>PowerPoint Presentation</vt:lpstr>
      <vt:lpstr>What is online modesty?</vt:lpstr>
      <vt:lpstr>How can we be modest online?</vt:lpstr>
      <vt:lpstr>How can we be modest online?</vt:lpstr>
      <vt:lpstr>   </vt:lpstr>
      <vt:lpstr>PowerPoint Presentation</vt:lpstr>
      <vt:lpstr>PowerPoint Presentation</vt:lpstr>
      <vt:lpstr>How to deal with these issues?</vt:lpstr>
      <vt:lpstr>PowerPoint Presentation</vt:lpstr>
      <vt:lpstr>PowerPoint Presentation</vt:lpstr>
      <vt:lpstr>PowerPoint Presentation</vt:lpstr>
      <vt:lpstr>How can YOU raise your voice for Islam?</vt:lpstr>
      <vt:lpstr>How can YOU raise your voice for Islam?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Modesty and social media</dc:title>
  <dc:creator>Ambreen Tahir</dc:creator>
  <cp:lastModifiedBy>munazza irum</cp:lastModifiedBy>
  <cp:revision>35</cp:revision>
  <dcterms:created xsi:type="dcterms:W3CDTF">2021-05-24T19:15:37Z</dcterms:created>
  <dcterms:modified xsi:type="dcterms:W3CDTF">2021-05-31T13:25:06Z</dcterms:modified>
</cp:coreProperties>
</file>