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65"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BEBF5"/>
    <a:srgbClr val="CAF0F2"/>
    <a:srgbClr val="7BF3F9"/>
    <a:srgbClr val="D547D8"/>
    <a:srgbClr val="E47D30"/>
    <a:srgbClr val="EDDFEA"/>
    <a:srgbClr val="D2A2D0"/>
    <a:srgbClr val="860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0603-26C6-4326-91F4-00B45B517C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560C93-E7A9-4C73-92B1-70973C3C03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859185-4879-4DD5-9D9B-C33D52C61B4F}"/>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5" name="Footer Placeholder 4">
            <a:extLst>
              <a:ext uri="{FF2B5EF4-FFF2-40B4-BE49-F238E27FC236}">
                <a16:creationId xmlns:a16="http://schemas.microsoft.com/office/drawing/2014/main" id="{54AB7B36-ED49-4F5D-8E62-FF3A3D7A87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7CF15-E674-4252-A310-443BCA363515}"/>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371284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E517-0756-4D57-BAA1-11B4D95B26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51B84A-6C58-4180-8F09-1FAF02667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BB0981-36CC-4CBE-A5DE-022B67819369}"/>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5" name="Footer Placeholder 4">
            <a:extLst>
              <a:ext uri="{FF2B5EF4-FFF2-40B4-BE49-F238E27FC236}">
                <a16:creationId xmlns:a16="http://schemas.microsoft.com/office/drawing/2014/main" id="{2982FBB5-148A-42DE-896E-0D38D583B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085E45-BA7F-47CF-8547-2ABC18E16364}"/>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398441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E69BE-A528-4D29-853A-57139A0C9F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784EAC-6A87-470E-B2C1-A0B2EFFFB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51C8BD-B44C-4D33-B759-0C7ADBCB8382}"/>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5" name="Footer Placeholder 4">
            <a:extLst>
              <a:ext uri="{FF2B5EF4-FFF2-40B4-BE49-F238E27FC236}">
                <a16:creationId xmlns:a16="http://schemas.microsoft.com/office/drawing/2014/main" id="{DBA3B51A-6F22-4376-A059-E945A9BB97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C2F99-8A91-476E-8EFA-E368800F1C33}"/>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275505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4D41-7079-413E-93AB-EABD722D86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58AD95-5210-4E10-8312-4FD3D3C9D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2226E-C74D-4211-951E-1CFA81A9B6CB}"/>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5" name="Footer Placeholder 4">
            <a:extLst>
              <a:ext uri="{FF2B5EF4-FFF2-40B4-BE49-F238E27FC236}">
                <a16:creationId xmlns:a16="http://schemas.microsoft.com/office/drawing/2014/main" id="{658A7FA9-5EA7-4A4F-B259-A16FAA3965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D117B5-843A-4162-9912-2F83EFF6AC01}"/>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39454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100-FA3E-4F16-8C98-82791E237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E5B17B-A138-4B5C-94BF-351CFE176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AC3AC-F539-4DB6-A477-BA0C6C1678E7}"/>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5" name="Footer Placeholder 4">
            <a:extLst>
              <a:ext uri="{FF2B5EF4-FFF2-40B4-BE49-F238E27FC236}">
                <a16:creationId xmlns:a16="http://schemas.microsoft.com/office/drawing/2014/main" id="{6830AC94-5595-4A0A-A6B1-82948AECB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D1DF00-1784-4A57-95BA-95F1AC0D3067}"/>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104315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5D1D-DEC6-4F22-9278-704CA8BDB9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41D946-1EB8-4EF9-B98D-F777BB8C0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345CFA-8FB0-4B37-94C7-CC8BABD7DF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71536A-71B3-4E5A-A51C-DD2A48465F60}"/>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6" name="Footer Placeholder 5">
            <a:extLst>
              <a:ext uri="{FF2B5EF4-FFF2-40B4-BE49-F238E27FC236}">
                <a16:creationId xmlns:a16="http://schemas.microsoft.com/office/drawing/2014/main" id="{99BCEB6E-4D3A-46AE-80FB-F59BC60D20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9C1F8C-C87C-4CAD-87EC-0A718941995A}"/>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139148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2A0C-5160-4189-88DD-631027DD3D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E03B07-DA02-4BE6-8865-A6CE086E4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801E99-67C8-488B-896D-097FBA7461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862A28-91B7-4881-AEEA-247AD4C571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4398E2-E7B1-4269-A4B7-2598AC2419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29281B-5C2C-4F98-BF8D-501129F151B2}"/>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8" name="Footer Placeholder 7">
            <a:extLst>
              <a:ext uri="{FF2B5EF4-FFF2-40B4-BE49-F238E27FC236}">
                <a16:creationId xmlns:a16="http://schemas.microsoft.com/office/drawing/2014/main" id="{AB9FE782-FF3F-4B76-A6A7-B32E52C8F1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7A19B7-BB9D-4D98-ADAC-A257E7AAC92C}"/>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281242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E7AF-3885-401C-83AC-A4BA54C784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4A0DA3-19D9-42AA-838C-E488F7BAFC1F}"/>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4" name="Footer Placeholder 3">
            <a:extLst>
              <a:ext uri="{FF2B5EF4-FFF2-40B4-BE49-F238E27FC236}">
                <a16:creationId xmlns:a16="http://schemas.microsoft.com/office/drawing/2014/main" id="{AB5E1349-8350-4025-89D1-0172C646AA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EF58A5-F128-4425-BAD2-6374FEF515E1}"/>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310451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9308D-F6A1-40A5-887D-CD01629B3C18}"/>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3" name="Footer Placeholder 2">
            <a:extLst>
              <a:ext uri="{FF2B5EF4-FFF2-40B4-BE49-F238E27FC236}">
                <a16:creationId xmlns:a16="http://schemas.microsoft.com/office/drawing/2014/main" id="{7D2D7DE2-2748-45A0-949D-24505D4036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89A7F0-7181-4547-9AF6-743736AE8286}"/>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416241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6ECE-88A3-4083-90B5-A474A4504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E7029D-02EE-4AB0-AA95-5202D05DE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A9D727-EE37-4293-8260-4FCE2DA7B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8423-FD05-4E16-A363-7DBFCCEBBDD8}"/>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6" name="Footer Placeholder 5">
            <a:extLst>
              <a:ext uri="{FF2B5EF4-FFF2-40B4-BE49-F238E27FC236}">
                <a16:creationId xmlns:a16="http://schemas.microsoft.com/office/drawing/2014/main" id="{0446797F-69C7-4C6B-93AF-31E55F29E6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6C0B2-4186-48AF-A8AD-1D41807FF0E3}"/>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249798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C571-5344-4645-A03E-8F1B2AE20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1C8C8E-8BF6-43A5-B984-E3A28AAE0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B9E50E-18F7-49D2-BF00-FB965BEA1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7F8E3-C487-4221-9C99-6C2EFB35D023}"/>
              </a:ext>
            </a:extLst>
          </p:cNvPr>
          <p:cNvSpPr>
            <a:spLocks noGrp="1"/>
          </p:cNvSpPr>
          <p:nvPr>
            <p:ph type="dt" sz="half" idx="10"/>
          </p:nvPr>
        </p:nvSpPr>
        <p:spPr/>
        <p:txBody>
          <a:bodyPr/>
          <a:lstStyle/>
          <a:p>
            <a:fld id="{D9914C64-0CAA-4617-B345-72A587CF593C}" type="datetimeFigureOut">
              <a:rPr lang="en-GB" smtClean="0"/>
              <a:t>13/10/2021</a:t>
            </a:fld>
            <a:endParaRPr lang="en-GB"/>
          </a:p>
        </p:txBody>
      </p:sp>
      <p:sp>
        <p:nvSpPr>
          <p:cNvPr id="6" name="Footer Placeholder 5">
            <a:extLst>
              <a:ext uri="{FF2B5EF4-FFF2-40B4-BE49-F238E27FC236}">
                <a16:creationId xmlns:a16="http://schemas.microsoft.com/office/drawing/2014/main" id="{6B0FDC2A-E037-41AB-A357-0D5B17770A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8258C5-330B-43F8-9826-C6B32A59E04A}"/>
              </a:ext>
            </a:extLst>
          </p:cNvPr>
          <p:cNvSpPr>
            <a:spLocks noGrp="1"/>
          </p:cNvSpPr>
          <p:nvPr>
            <p:ph type="sldNum" sz="quarter" idx="12"/>
          </p:nvPr>
        </p:nvSpPr>
        <p:spPr/>
        <p:txBody>
          <a:bodyPr/>
          <a:lstStyle/>
          <a:p>
            <a:fld id="{1DCDEA47-627C-4B7D-9206-0A63B585FC49}" type="slidenum">
              <a:rPr lang="en-GB" smtClean="0"/>
              <a:t>‹#›</a:t>
            </a:fld>
            <a:endParaRPr lang="en-GB"/>
          </a:p>
        </p:txBody>
      </p:sp>
    </p:spTree>
    <p:extLst>
      <p:ext uri="{BB962C8B-B14F-4D97-AF65-F5344CB8AC3E}">
        <p14:creationId xmlns:p14="http://schemas.microsoft.com/office/powerpoint/2010/main" val="402155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26775-C319-4ADB-9F76-2A2E5A6ED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62F065-CB37-4086-BBE3-A214D61DE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EC7913-7F92-42AB-BCF5-FC92EAA4C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14C64-0CAA-4617-B345-72A587CF593C}" type="datetimeFigureOut">
              <a:rPr lang="en-GB" smtClean="0"/>
              <a:t>13/10/2021</a:t>
            </a:fld>
            <a:endParaRPr lang="en-GB"/>
          </a:p>
        </p:txBody>
      </p:sp>
      <p:sp>
        <p:nvSpPr>
          <p:cNvPr id="5" name="Footer Placeholder 4">
            <a:extLst>
              <a:ext uri="{FF2B5EF4-FFF2-40B4-BE49-F238E27FC236}">
                <a16:creationId xmlns:a16="http://schemas.microsoft.com/office/drawing/2014/main" id="{AD7813D7-32B1-43E5-98A9-279CBF3E0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35254E-E922-4129-8EA1-4FFB5B775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DEA47-627C-4B7D-9206-0A63B585FC49}" type="slidenum">
              <a:rPr lang="en-GB" smtClean="0"/>
              <a:t>‹#›</a:t>
            </a:fld>
            <a:endParaRPr lang="en-GB"/>
          </a:p>
        </p:txBody>
      </p:sp>
    </p:spTree>
    <p:extLst>
      <p:ext uri="{BB962C8B-B14F-4D97-AF65-F5344CB8AC3E}">
        <p14:creationId xmlns:p14="http://schemas.microsoft.com/office/powerpoint/2010/main" val="177943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3250">
              <a:schemeClr val="accent6">
                <a:lumMod val="40000"/>
                <a:lumOff val="60000"/>
              </a:schemeClr>
            </a:gs>
            <a:gs pos="88000">
              <a:srgbClr val="EDDFEA"/>
            </a:gs>
            <a:gs pos="0">
              <a:schemeClr val="accent4">
                <a:lumMod val="20000"/>
                <a:lumOff val="80000"/>
              </a:schemeClr>
            </a:gs>
            <a:gs pos="0">
              <a:scrgbClr r="0" g="0" b="0"/>
            </a:gs>
            <a:gs pos="0">
              <a:scrgbClr r="0" g="0" b="0"/>
            </a:gs>
            <a:gs pos="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C086C-F8DC-4E8E-A7B9-861888411C96}"/>
              </a:ext>
            </a:extLst>
          </p:cNvPr>
          <p:cNvSpPr>
            <a:spLocks noGrp="1"/>
          </p:cNvSpPr>
          <p:nvPr>
            <p:ph type="ctrTitle"/>
          </p:nvPr>
        </p:nvSpPr>
        <p:spPr>
          <a:xfrm>
            <a:off x="1255059" y="5213077"/>
            <a:ext cx="9681882" cy="739880"/>
          </a:xfrm>
        </p:spPr>
        <p:txBody>
          <a:bodyPr anchor="b">
            <a:normAutofit/>
          </a:bodyPr>
          <a:lstStyle/>
          <a:p>
            <a:r>
              <a:rPr lang="en-GB" sz="3600" b="1" dirty="0">
                <a:solidFill>
                  <a:schemeClr val="tx1">
                    <a:lumMod val="85000"/>
                    <a:lumOff val="15000"/>
                  </a:schemeClr>
                </a:solidFill>
                <a:latin typeface="Lucida Calligraphy" panose="03010101010101010101" pitchFamily="66" charset="0"/>
              </a:rPr>
              <a:t>Online Virtues </a:t>
            </a:r>
          </a:p>
        </p:txBody>
      </p:sp>
      <p:sp>
        <p:nvSpPr>
          <p:cNvPr id="3" name="Subtitle 2">
            <a:extLst>
              <a:ext uri="{FF2B5EF4-FFF2-40B4-BE49-F238E27FC236}">
                <a16:creationId xmlns:a16="http://schemas.microsoft.com/office/drawing/2014/main" id="{A40BAE9D-6C8C-4765-BCC0-AB392960E7A2}"/>
              </a:ext>
            </a:extLst>
          </p:cNvPr>
          <p:cNvSpPr>
            <a:spLocks noGrp="1"/>
          </p:cNvSpPr>
          <p:nvPr>
            <p:ph type="subTitle" idx="1"/>
          </p:nvPr>
        </p:nvSpPr>
        <p:spPr>
          <a:xfrm>
            <a:off x="2426447" y="6019391"/>
            <a:ext cx="7315199" cy="365125"/>
          </a:xfrm>
        </p:spPr>
        <p:txBody>
          <a:bodyPr anchor="t">
            <a:normAutofit fontScale="85000" lnSpcReduction="10000"/>
          </a:bodyPr>
          <a:lstStyle/>
          <a:p>
            <a:r>
              <a:rPr lang="en-GB" dirty="0">
                <a:solidFill>
                  <a:schemeClr val="tx1">
                    <a:lumMod val="85000"/>
                    <a:lumOff val="15000"/>
                  </a:schemeClr>
                </a:solidFill>
              </a:rPr>
              <a:t>How can we make a habit of doing what is good and right online?</a:t>
            </a:r>
          </a:p>
        </p:txBody>
      </p:sp>
      <p:pic>
        <p:nvPicPr>
          <p:cNvPr id="1026" name="Picture 2" descr="15 Awesome Examples of Social Media Marketing">
            <a:extLst>
              <a:ext uri="{FF2B5EF4-FFF2-40B4-BE49-F238E27FC236}">
                <a16:creationId xmlns:a16="http://schemas.microsoft.com/office/drawing/2014/main" id="{6AEF779E-5824-4F4C-8408-02CFAC0D337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t="8034"/>
          <a:stretch/>
        </p:blipFill>
        <p:spPr bwMode="auto">
          <a:xfrm>
            <a:off x="21" y="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7B80D2-76EB-4655-BC6E-65DD90700D8B}"/>
              </a:ext>
            </a:extLst>
          </p:cNvPr>
          <p:cNvSpPr txBox="1"/>
          <p:nvPr/>
        </p:nvSpPr>
        <p:spPr>
          <a:xfrm>
            <a:off x="8528977" y="4738451"/>
            <a:ext cx="2838127" cy="369332"/>
          </a:xfrm>
          <a:prstGeom prst="rect">
            <a:avLst/>
          </a:prstGeom>
          <a:noFill/>
        </p:spPr>
        <p:txBody>
          <a:bodyPr wrap="square">
            <a:spAutoFit/>
          </a:bodyPr>
          <a:lstStyle/>
          <a:p>
            <a:pPr>
              <a:spcAft>
                <a:spcPts val="600"/>
              </a:spcAft>
            </a:pPr>
            <a:r>
              <a:rPr lang="en-GB" dirty="0"/>
              <a:t>Online Behaviour reflection</a:t>
            </a:r>
            <a:endParaRPr lang="en-GB"/>
          </a:p>
        </p:txBody>
      </p:sp>
    </p:spTree>
    <p:extLst>
      <p:ext uri="{BB962C8B-B14F-4D97-AF65-F5344CB8AC3E}">
        <p14:creationId xmlns:p14="http://schemas.microsoft.com/office/powerpoint/2010/main" val="58028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4">
                <a:lumMod val="40000"/>
                <a:lumOff val="60000"/>
              </a:schemeClr>
            </a:gs>
            <a:gs pos="0">
              <a:schemeClr val="accent2">
                <a:lumMod val="40000"/>
                <a:lumOff val="60000"/>
              </a:schemeClr>
            </a:gs>
            <a:gs pos="0">
              <a:schemeClr val="accent4">
                <a:lumMod val="20000"/>
                <a:lumOff val="80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076" name="Picture 4" descr="Bitcoin and Virtue Part 1: Prudence | by Jimmy Song | Medium">
            <a:extLst>
              <a:ext uri="{FF2B5EF4-FFF2-40B4-BE49-F238E27FC236}">
                <a16:creationId xmlns:a16="http://schemas.microsoft.com/office/drawing/2014/main" id="{5BABF6FB-D100-44A9-8177-7F3E373054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120"/>
          <a:stretch/>
        </p:blipFill>
        <p:spPr bwMode="auto">
          <a:xfrm>
            <a:off x="5329774" y="879340"/>
            <a:ext cx="6027577" cy="5429095"/>
          </a:xfrm>
          <a:prstGeom prst="rect">
            <a:avLst/>
          </a:prstGeom>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BC7A33-9A07-4B1A-9B24-BE9C0D650311}"/>
              </a:ext>
            </a:extLst>
          </p:cNvPr>
          <p:cNvSpPr>
            <a:spLocks noGrp="1"/>
          </p:cNvSpPr>
          <p:nvPr>
            <p:ph type="title"/>
          </p:nvPr>
        </p:nvSpPr>
        <p:spPr>
          <a:xfrm>
            <a:off x="767290" y="1030286"/>
            <a:ext cx="4153626" cy="2174091"/>
          </a:xfrm>
        </p:spPr>
        <p:txBody>
          <a:bodyPr anchor="b">
            <a:normAutofit/>
          </a:bodyPr>
          <a:lstStyle/>
          <a:p>
            <a:r>
              <a:rPr lang="en-GB" sz="4800" dirty="0">
                <a:solidFill>
                  <a:schemeClr val="accent4">
                    <a:lumMod val="75000"/>
                  </a:schemeClr>
                </a:solidFill>
                <a:latin typeface="Modern Love" panose="04090805081005020601" pitchFamily="82" charset="0"/>
              </a:rPr>
              <a:t>PRUDENCE</a:t>
            </a:r>
            <a:r>
              <a:rPr lang="en-GB" sz="4800" dirty="0">
                <a:solidFill>
                  <a:schemeClr val="bg1"/>
                </a:solidFill>
                <a:latin typeface="Modern Love" panose="04090805081005020601" pitchFamily="82" charset="0"/>
              </a:rPr>
              <a:t> </a:t>
            </a:r>
          </a:p>
        </p:txBody>
      </p:sp>
      <p:grpSp>
        <p:nvGrpSpPr>
          <p:cNvPr id="77" name="Group 76">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78"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9"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3" name="Content Placeholder 2">
            <a:extLst>
              <a:ext uri="{FF2B5EF4-FFF2-40B4-BE49-F238E27FC236}">
                <a16:creationId xmlns:a16="http://schemas.microsoft.com/office/drawing/2014/main" id="{97A91522-9BC7-4DB0-8743-010387F7A0F9}"/>
              </a:ext>
            </a:extLst>
          </p:cNvPr>
          <p:cNvSpPr>
            <a:spLocks noGrp="1"/>
          </p:cNvSpPr>
          <p:nvPr>
            <p:ph idx="1"/>
          </p:nvPr>
        </p:nvSpPr>
        <p:spPr>
          <a:xfrm>
            <a:off x="767290" y="3428999"/>
            <a:ext cx="4075054" cy="2741213"/>
          </a:xfrm>
        </p:spPr>
        <p:txBody>
          <a:bodyPr anchor="t">
            <a:normAutofit/>
          </a:bodyPr>
          <a:lstStyle/>
          <a:p>
            <a:pPr marL="0" indent="0">
              <a:buNone/>
            </a:pPr>
            <a:r>
              <a:rPr lang="en-GB" sz="2000" dirty="0">
                <a:solidFill>
                  <a:schemeClr val="accent4">
                    <a:lumMod val="75000"/>
                  </a:schemeClr>
                </a:solidFill>
                <a:latin typeface="Modern Love" panose="04090805081005020601" pitchFamily="82" charset="0"/>
              </a:rPr>
              <a:t>WHAT IS IT?</a:t>
            </a:r>
          </a:p>
          <a:p>
            <a:pPr marL="0" indent="0">
              <a:buNone/>
            </a:pPr>
            <a:endParaRPr lang="en-GB" sz="2000" dirty="0">
              <a:solidFill>
                <a:schemeClr val="accent4">
                  <a:lumMod val="75000"/>
                </a:schemeClr>
              </a:solidFill>
            </a:endParaRPr>
          </a:p>
          <a:p>
            <a:pPr marL="0" indent="0" algn="ctr">
              <a:buNone/>
            </a:pPr>
            <a:r>
              <a:rPr lang="en-GB" sz="2000" dirty="0">
                <a:solidFill>
                  <a:schemeClr val="accent4">
                    <a:lumMod val="75000"/>
                  </a:schemeClr>
                </a:solidFill>
                <a:latin typeface="Century Gothic" panose="020B0502020202020204" pitchFamily="34" charset="0"/>
              </a:rPr>
              <a:t>Making judgements of fact to see what is right and wise rather than what is easier. Skill of weighing facts to make a good judgement. </a:t>
            </a:r>
          </a:p>
        </p:txBody>
      </p:sp>
      <p:sp>
        <p:nvSpPr>
          <p:cNvPr id="30" name="Content Placeholder 2">
            <a:extLst>
              <a:ext uri="{FF2B5EF4-FFF2-40B4-BE49-F238E27FC236}">
                <a16:creationId xmlns:a16="http://schemas.microsoft.com/office/drawing/2014/main" id="{DD76681F-9F4E-4543-A4B4-70E99E139763}"/>
              </a:ext>
            </a:extLst>
          </p:cNvPr>
          <p:cNvSpPr txBox="1">
            <a:spLocks/>
          </p:cNvSpPr>
          <p:nvPr/>
        </p:nvSpPr>
        <p:spPr>
          <a:xfrm>
            <a:off x="6095366" y="721882"/>
            <a:ext cx="5649516" cy="57440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Modern Love" panose="04090805081005020601" pitchFamily="82" charset="0"/>
              </a:rPr>
              <a:t>NOW THINK FOR YOURSELF</a:t>
            </a:r>
          </a:p>
          <a:p>
            <a:pPr marL="0" indent="0">
              <a:buNone/>
            </a:pPr>
            <a:endParaRPr lang="en-GB" sz="1800" dirty="0">
              <a:latin typeface="Century Gothic" panose="020B0502020202020204" pitchFamily="34" charset="0"/>
            </a:endParaRPr>
          </a:p>
          <a:p>
            <a:pPr marL="0" indent="0" algn="ctr">
              <a:buNone/>
            </a:pPr>
            <a:r>
              <a:rPr lang="en-GB" sz="2400" b="1" dirty="0">
                <a:latin typeface="Century Gothic" panose="020B0502020202020204" pitchFamily="34" charset="0"/>
              </a:rPr>
              <a:t>Do I show </a:t>
            </a:r>
            <a:r>
              <a:rPr lang="en-GB" sz="2400" b="1" i="1" dirty="0">
                <a:latin typeface="Century Gothic" panose="020B0502020202020204" pitchFamily="34" charset="0"/>
              </a:rPr>
              <a:t>prudence </a:t>
            </a:r>
            <a:r>
              <a:rPr lang="en-GB" sz="2400" b="1" dirty="0">
                <a:latin typeface="Century Gothic" panose="020B0502020202020204" pitchFamily="34" charset="0"/>
              </a:rPr>
              <a:t>in making the wisest choice in what I post, text or share online? </a:t>
            </a:r>
          </a:p>
          <a:p>
            <a:pPr marL="0" indent="0" algn="ctr">
              <a:buNone/>
            </a:pPr>
            <a:r>
              <a:rPr lang="en-GB" sz="2400" b="1" dirty="0">
                <a:latin typeface="Century Gothic" panose="020B0502020202020204" pitchFamily="34" charset="0"/>
              </a:rPr>
              <a:t>Do I think before I make a comment?</a:t>
            </a:r>
          </a:p>
          <a:p>
            <a:pPr marL="0" indent="0" algn="ctr">
              <a:buNone/>
            </a:pPr>
            <a:endParaRPr lang="en-GB" sz="2000" b="1" dirty="0">
              <a:latin typeface="Modern Love" panose="04090805081005020601" pitchFamily="82" charset="0"/>
            </a:endParaRPr>
          </a:p>
          <a:p>
            <a:pPr marL="0" indent="0">
              <a:buNone/>
            </a:pPr>
            <a:r>
              <a:rPr lang="en-GB" sz="2400" dirty="0">
                <a:latin typeface="Modern Love" panose="04090805081005020601" pitchFamily="82" charset="0"/>
              </a:rPr>
              <a:t>                  YES</a:t>
            </a:r>
            <a:endParaRPr lang="en-GB" dirty="0">
              <a:latin typeface="Modern Love" panose="04090805081005020601" pitchFamily="82" charset="0"/>
            </a:endParaRPr>
          </a:p>
          <a:p>
            <a:pPr marL="0" indent="0">
              <a:buNone/>
            </a:pPr>
            <a:endParaRPr lang="en-GB" sz="2400" dirty="0">
              <a:latin typeface="Modern Love" panose="04090805081005020601" pitchFamily="82" charset="0"/>
            </a:endParaRPr>
          </a:p>
          <a:p>
            <a:pPr marL="0" indent="0">
              <a:buNone/>
            </a:pPr>
            <a:r>
              <a:rPr lang="en-GB" sz="2400" dirty="0">
                <a:latin typeface="Modern Love" panose="04090805081005020601" pitchFamily="82" charset="0"/>
              </a:rPr>
              <a:t>                   NO</a:t>
            </a:r>
          </a:p>
          <a:p>
            <a:pPr marL="0" indent="0">
              <a:buNone/>
            </a:pPr>
            <a:endParaRPr lang="en-GB" sz="2400" dirty="0">
              <a:latin typeface="Modern Love" panose="04090805081005020601" pitchFamily="82" charset="0"/>
            </a:endParaRPr>
          </a:p>
          <a:p>
            <a:pPr marL="0" indent="0">
              <a:buNone/>
            </a:pPr>
            <a:r>
              <a:rPr lang="en-GB" sz="2400" dirty="0">
                <a:latin typeface="Modern Love" panose="04090805081005020601" pitchFamily="82" charset="0"/>
              </a:rPr>
              <a:t>              SOMETIMES</a:t>
            </a:r>
          </a:p>
          <a:p>
            <a:pPr marL="0" indent="0">
              <a:buNone/>
            </a:pPr>
            <a:endParaRPr lang="en-GB" sz="1800" dirty="0">
              <a:solidFill>
                <a:schemeClr val="accent4">
                  <a:lumMod val="75000"/>
                </a:schemeClr>
              </a:solidFill>
              <a:latin typeface="Modern Love" panose="04090805081005020601" pitchFamily="82" charset="0"/>
            </a:endParaRPr>
          </a:p>
          <a:p>
            <a:pPr marL="0" indent="0">
              <a:buNone/>
            </a:pPr>
            <a:endParaRPr lang="en-GB" sz="1800" dirty="0">
              <a:solidFill>
                <a:schemeClr val="accent4">
                  <a:lumMod val="75000"/>
                </a:schemeClr>
              </a:solidFill>
              <a:latin typeface="Modern Love" panose="04090805081005020601" pitchFamily="82" charset="0"/>
            </a:endParaRPr>
          </a:p>
          <a:p>
            <a:pPr marL="0" indent="0">
              <a:buNone/>
            </a:pPr>
            <a:endParaRPr lang="en-GB" sz="2400" dirty="0">
              <a:solidFill>
                <a:srgbClr val="0070C0"/>
              </a:solidFill>
              <a:latin typeface="Century Gothic" panose="020B0502020202020204" pitchFamily="34" charset="0"/>
            </a:endParaRPr>
          </a:p>
        </p:txBody>
      </p:sp>
      <p:sp>
        <p:nvSpPr>
          <p:cNvPr id="6" name="Frame 5">
            <a:extLst>
              <a:ext uri="{FF2B5EF4-FFF2-40B4-BE49-F238E27FC236}">
                <a16:creationId xmlns:a16="http://schemas.microsoft.com/office/drawing/2014/main" id="{4A3FCCE8-DABC-4A2E-9EDF-DCA5A359EDF6}"/>
              </a:ext>
            </a:extLst>
          </p:cNvPr>
          <p:cNvSpPr/>
          <p:nvPr/>
        </p:nvSpPr>
        <p:spPr>
          <a:xfrm>
            <a:off x="9328773" y="5076237"/>
            <a:ext cx="589280" cy="578274"/>
          </a:xfrm>
          <a:prstGeom prst="frame">
            <a:avLst>
              <a:gd name="adj1" fmla="val 5472"/>
            </a:avLst>
          </a:prstGeom>
          <a:solidFill>
            <a:schemeClr val="tx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Frame 33">
            <a:extLst>
              <a:ext uri="{FF2B5EF4-FFF2-40B4-BE49-F238E27FC236}">
                <a16:creationId xmlns:a16="http://schemas.microsoft.com/office/drawing/2014/main" id="{F09B7939-A39A-4C50-B942-B8B20FE3A879}"/>
              </a:ext>
            </a:extLst>
          </p:cNvPr>
          <p:cNvSpPr/>
          <p:nvPr/>
        </p:nvSpPr>
        <p:spPr>
          <a:xfrm>
            <a:off x="9328773" y="3435960"/>
            <a:ext cx="589280" cy="578274"/>
          </a:xfrm>
          <a:prstGeom prst="frame">
            <a:avLst>
              <a:gd name="adj1" fmla="val 5472"/>
            </a:avLst>
          </a:prstGeom>
          <a:solidFill>
            <a:schemeClr val="tx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Frame 34">
            <a:extLst>
              <a:ext uri="{FF2B5EF4-FFF2-40B4-BE49-F238E27FC236}">
                <a16:creationId xmlns:a16="http://schemas.microsoft.com/office/drawing/2014/main" id="{10A70E9F-B3C6-4D92-97DD-9AFEDC567B87}"/>
              </a:ext>
            </a:extLst>
          </p:cNvPr>
          <p:cNvSpPr/>
          <p:nvPr/>
        </p:nvSpPr>
        <p:spPr>
          <a:xfrm>
            <a:off x="9328773" y="4274204"/>
            <a:ext cx="589280" cy="578274"/>
          </a:xfrm>
          <a:prstGeom prst="frame">
            <a:avLst>
              <a:gd name="adj1" fmla="val 5472"/>
            </a:avLst>
          </a:prstGeom>
          <a:solidFill>
            <a:schemeClr val="tx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3529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1000"/>
                                        <p:tgtEl>
                                          <p:spTgt spid="30">
                                            <p:txEl>
                                              <p:pRg st="0" end="0"/>
                                            </p:txEl>
                                          </p:spTgt>
                                        </p:tgtEl>
                                      </p:cBhvr>
                                    </p:animEffect>
                                    <p:anim calcmode="lin" valueType="num">
                                      <p:cBhvr>
                                        <p:cTn id="16"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22" dur="500"/>
                                        <p:tgtEl>
                                          <p:spTgt spid="30">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25" dur="500"/>
                                        <p:tgtEl>
                                          <p:spTgt spid="3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0">
                                            <p:txEl>
                                              <p:pRg st="5" end="5"/>
                                            </p:txEl>
                                          </p:spTgt>
                                        </p:tgtEl>
                                        <p:attrNameLst>
                                          <p:attrName>style.visibility</p:attrName>
                                        </p:attrNameLst>
                                      </p:cBhvr>
                                      <p:to>
                                        <p:strVal val="visible"/>
                                      </p:to>
                                    </p:set>
                                    <p:animEffect transition="in" filter="wheel(1)">
                                      <p:cBhvr>
                                        <p:cTn id="30" dur="2000"/>
                                        <p:tgtEl>
                                          <p:spTgt spid="30">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0">
                                            <p:txEl>
                                              <p:pRg st="7" end="7"/>
                                            </p:txEl>
                                          </p:spTgt>
                                        </p:tgtEl>
                                        <p:attrNameLst>
                                          <p:attrName>style.visibility</p:attrName>
                                        </p:attrNameLst>
                                      </p:cBhvr>
                                      <p:to>
                                        <p:strVal val="visible"/>
                                      </p:to>
                                    </p:set>
                                    <p:animEffect transition="in" filter="wheel(1)">
                                      <p:cBhvr>
                                        <p:cTn id="33" dur="2000"/>
                                        <p:tgtEl>
                                          <p:spTgt spid="30">
                                            <p:txEl>
                                              <p:pRg st="7" end="7"/>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30">
                                            <p:txEl>
                                              <p:pRg st="9" end="9"/>
                                            </p:txEl>
                                          </p:spTgt>
                                        </p:tgtEl>
                                        <p:attrNameLst>
                                          <p:attrName>style.visibility</p:attrName>
                                        </p:attrNameLst>
                                      </p:cBhvr>
                                      <p:to>
                                        <p:strVal val="visible"/>
                                      </p:to>
                                    </p:set>
                                    <p:animEffect transition="in" filter="wheel(1)">
                                      <p:cBhvr>
                                        <p:cTn id="36" dur="2000"/>
                                        <p:tgtEl>
                                          <p:spTgt spid="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3750">
              <a:srgbClr val="D547D8"/>
            </a:gs>
            <a:gs pos="100000">
              <a:srgbClr val="E0C1DD"/>
            </a:gs>
            <a:gs pos="0">
              <a:srgbClr val="EDDFEA"/>
            </a:gs>
          </a:gsLst>
          <a:lin ang="5400000" scaled="1"/>
        </a:gra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BC7A33-9A07-4B1A-9B24-BE9C0D650311}"/>
              </a:ext>
            </a:extLst>
          </p:cNvPr>
          <p:cNvSpPr>
            <a:spLocks noGrp="1"/>
          </p:cNvSpPr>
          <p:nvPr>
            <p:ph type="title"/>
          </p:nvPr>
        </p:nvSpPr>
        <p:spPr>
          <a:xfrm>
            <a:off x="767290" y="1030286"/>
            <a:ext cx="4153626" cy="2174091"/>
          </a:xfrm>
        </p:spPr>
        <p:txBody>
          <a:bodyPr anchor="b">
            <a:normAutofit/>
          </a:bodyPr>
          <a:lstStyle/>
          <a:p>
            <a:r>
              <a:rPr lang="en-GB" sz="4800" dirty="0">
                <a:solidFill>
                  <a:srgbClr val="7030A0"/>
                </a:solidFill>
                <a:latin typeface="Modern Love" panose="04090805081005020601" pitchFamily="82" charset="0"/>
              </a:rPr>
              <a:t> </a:t>
            </a:r>
            <a:r>
              <a:rPr lang="en-GB" sz="4800" dirty="0">
                <a:solidFill>
                  <a:srgbClr val="D547D8"/>
                </a:solidFill>
                <a:latin typeface="Modern Love" panose="04090805081005020601" pitchFamily="82" charset="0"/>
              </a:rPr>
              <a:t>JUSTICE</a:t>
            </a:r>
          </a:p>
        </p:txBody>
      </p:sp>
      <p:grpSp>
        <p:nvGrpSpPr>
          <p:cNvPr id="44" name="Group 43">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45"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6"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3" name="Content Placeholder 2">
            <a:extLst>
              <a:ext uri="{FF2B5EF4-FFF2-40B4-BE49-F238E27FC236}">
                <a16:creationId xmlns:a16="http://schemas.microsoft.com/office/drawing/2014/main" id="{97A91522-9BC7-4DB0-8743-010387F7A0F9}"/>
              </a:ext>
            </a:extLst>
          </p:cNvPr>
          <p:cNvSpPr>
            <a:spLocks noGrp="1"/>
          </p:cNvSpPr>
          <p:nvPr>
            <p:ph idx="1"/>
          </p:nvPr>
        </p:nvSpPr>
        <p:spPr>
          <a:xfrm>
            <a:off x="342900" y="3204377"/>
            <a:ext cx="4075054" cy="2965835"/>
          </a:xfrm>
        </p:spPr>
        <p:txBody>
          <a:bodyPr anchor="t">
            <a:normAutofit fontScale="92500" lnSpcReduction="10000"/>
          </a:bodyPr>
          <a:lstStyle/>
          <a:p>
            <a:pPr marL="0" indent="0">
              <a:buNone/>
            </a:pPr>
            <a:r>
              <a:rPr lang="en-GB" sz="2000" dirty="0">
                <a:solidFill>
                  <a:srgbClr val="7030A0"/>
                </a:solidFill>
                <a:latin typeface="Modern Love" panose="04090805081005020601" pitchFamily="82" charset="0"/>
              </a:rPr>
              <a:t>             </a:t>
            </a:r>
            <a:r>
              <a:rPr lang="en-GB" sz="2000" dirty="0">
                <a:solidFill>
                  <a:srgbClr val="D547D8"/>
                </a:solidFill>
                <a:latin typeface="Modern Love" panose="04090805081005020601" pitchFamily="82" charset="0"/>
              </a:rPr>
              <a:t>WHAT IS IT?</a:t>
            </a:r>
          </a:p>
          <a:p>
            <a:pPr marL="0" indent="0">
              <a:buNone/>
            </a:pPr>
            <a:endParaRPr lang="en-GB" sz="2000" dirty="0">
              <a:solidFill>
                <a:srgbClr val="D547D8"/>
              </a:solidFill>
            </a:endParaRPr>
          </a:p>
          <a:p>
            <a:pPr marL="0" indent="0" algn="ctr">
              <a:buNone/>
            </a:pPr>
            <a:r>
              <a:rPr lang="en-GB" sz="2000" dirty="0">
                <a:solidFill>
                  <a:srgbClr val="D547D8"/>
                </a:solidFill>
                <a:latin typeface="Century Gothic" panose="020B0502020202020204" pitchFamily="34" charset="0"/>
              </a:rPr>
              <a:t>Seeking to do what is right, fair and good. Doing what is honouring and morally right. </a:t>
            </a:r>
          </a:p>
          <a:p>
            <a:pPr marL="0" indent="0" algn="ctr">
              <a:buNone/>
            </a:pPr>
            <a:r>
              <a:rPr lang="en-GB" sz="2000" dirty="0">
                <a:solidFill>
                  <a:srgbClr val="D547D8"/>
                </a:solidFill>
                <a:latin typeface="Century Gothic" panose="020B0502020202020204" pitchFamily="34" charset="0"/>
              </a:rPr>
              <a:t>We should always try to bring about what is right and not do anything wrong just as we wouldn’t in real life. We should stand up for others’ rights </a:t>
            </a:r>
          </a:p>
        </p:txBody>
      </p:sp>
      <p:pic>
        <p:nvPicPr>
          <p:cNvPr id="24" name="Picture 23">
            <a:extLst>
              <a:ext uri="{FF2B5EF4-FFF2-40B4-BE49-F238E27FC236}">
                <a16:creationId xmlns:a16="http://schemas.microsoft.com/office/drawing/2014/main" id="{398E49E1-0D60-4EF5-9F07-2FDCFD0DFAE0}"/>
              </a:ext>
            </a:extLst>
          </p:cNvPr>
          <p:cNvPicPr>
            <a:picLocks noChangeAspect="1"/>
          </p:cNvPicPr>
          <p:nvPr/>
        </p:nvPicPr>
        <p:blipFill>
          <a:blip r:embed="rId2">
            <a:alphaModFix/>
          </a:blip>
          <a:stretch>
            <a:fillRect/>
          </a:stretch>
        </p:blipFill>
        <p:spPr>
          <a:xfrm>
            <a:off x="9351332" y="3614617"/>
            <a:ext cx="2497768" cy="2318591"/>
          </a:xfrm>
          <a:prstGeom prst="rect">
            <a:avLst/>
          </a:prstGeom>
        </p:spPr>
      </p:pic>
      <p:sp>
        <p:nvSpPr>
          <p:cNvPr id="30" name="Content Placeholder 2">
            <a:extLst>
              <a:ext uri="{FF2B5EF4-FFF2-40B4-BE49-F238E27FC236}">
                <a16:creationId xmlns:a16="http://schemas.microsoft.com/office/drawing/2014/main" id="{DD76681F-9F4E-4543-A4B4-70E99E139763}"/>
              </a:ext>
            </a:extLst>
          </p:cNvPr>
          <p:cNvSpPr txBox="1">
            <a:spLocks/>
          </p:cNvSpPr>
          <p:nvPr/>
        </p:nvSpPr>
        <p:spPr>
          <a:xfrm>
            <a:off x="6540456" y="1221822"/>
            <a:ext cx="4842560" cy="534009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odern Love" panose="04090805081005020601" pitchFamily="82" charset="0"/>
              </a:rPr>
              <a:t>NOW THINK FOR YOURSELF</a:t>
            </a:r>
          </a:p>
          <a:p>
            <a:pPr marL="0" indent="0">
              <a:buNone/>
            </a:pPr>
            <a:endParaRPr lang="en-GB" sz="2400" dirty="0">
              <a:latin typeface="Century Gothic" panose="020B0502020202020204" pitchFamily="34" charset="0"/>
            </a:endParaRPr>
          </a:p>
          <a:p>
            <a:pPr marL="0" indent="0">
              <a:buNone/>
            </a:pPr>
            <a:r>
              <a:rPr lang="en-GB" sz="2000" dirty="0">
                <a:latin typeface="Century Gothic" panose="020B0502020202020204" pitchFamily="34" charset="0"/>
              </a:rPr>
              <a:t>Do I say/post/share/comment what is morally right?</a:t>
            </a:r>
          </a:p>
          <a:p>
            <a:pPr marL="0" indent="0">
              <a:buNone/>
            </a:pPr>
            <a:r>
              <a:rPr lang="en-GB" sz="2000" dirty="0">
                <a:latin typeface="Century Gothic" panose="020B0502020202020204" pitchFamily="34" charset="0"/>
              </a:rPr>
              <a:t>Do I stop myself from posing something that I shouldn’t or may regret later?</a:t>
            </a:r>
          </a:p>
          <a:p>
            <a:pPr marL="0" indent="0">
              <a:buNone/>
            </a:pPr>
            <a:r>
              <a:rPr lang="en-GB" sz="2000" dirty="0">
                <a:latin typeface="Century Gothic" panose="020B0502020202020204" pitchFamily="34" charset="0"/>
              </a:rPr>
              <a:t> </a:t>
            </a:r>
            <a:endParaRPr lang="en-GB" sz="1800" dirty="0">
              <a:latin typeface="Modern Love" panose="04090805081005020601" pitchFamily="82" charset="0"/>
            </a:endParaRPr>
          </a:p>
          <a:p>
            <a:pPr marL="0" indent="0">
              <a:buNone/>
            </a:pPr>
            <a:r>
              <a:rPr lang="en-GB" sz="2400" dirty="0">
                <a:latin typeface="Modern Love" panose="04090805081005020601" pitchFamily="82" charset="0"/>
              </a:rPr>
              <a:t>YES</a:t>
            </a:r>
            <a:endParaRPr lang="en-GB" dirty="0">
              <a:latin typeface="Modern Love" panose="04090805081005020601" pitchFamily="82" charset="0"/>
            </a:endParaRPr>
          </a:p>
          <a:p>
            <a:pPr marL="0" indent="0">
              <a:buNone/>
            </a:pPr>
            <a:endParaRPr lang="en-GB" sz="2400" dirty="0">
              <a:latin typeface="Modern Love" panose="04090805081005020601" pitchFamily="82" charset="0"/>
            </a:endParaRPr>
          </a:p>
          <a:p>
            <a:pPr marL="0" indent="0">
              <a:buNone/>
            </a:pPr>
            <a:r>
              <a:rPr lang="en-GB" sz="2400" dirty="0">
                <a:latin typeface="Modern Love" panose="04090805081005020601" pitchFamily="82" charset="0"/>
              </a:rPr>
              <a:t>NO</a:t>
            </a:r>
          </a:p>
          <a:p>
            <a:pPr marL="0" indent="0">
              <a:buNone/>
            </a:pPr>
            <a:endParaRPr lang="en-GB" sz="2400" dirty="0">
              <a:latin typeface="Modern Love" panose="04090805081005020601" pitchFamily="82" charset="0"/>
            </a:endParaRPr>
          </a:p>
          <a:p>
            <a:pPr marL="0" indent="0">
              <a:buNone/>
            </a:pPr>
            <a:r>
              <a:rPr lang="en-GB" sz="2400" dirty="0">
                <a:latin typeface="Modern Love" panose="04090805081005020601" pitchFamily="82" charset="0"/>
              </a:rPr>
              <a:t>SOMETIMES</a:t>
            </a:r>
          </a:p>
          <a:p>
            <a:pPr marL="0" indent="0">
              <a:buNone/>
            </a:pPr>
            <a:endParaRPr lang="en-GB" sz="1800" dirty="0">
              <a:solidFill>
                <a:srgbClr val="D547D8"/>
              </a:solidFill>
              <a:latin typeface="Modern Love" panose="04090805081005020601" pitchFamily="82" charset="0"/>
            </a:endParaRPr>
          </a:p>
          <a:p>
            <a:pPr marL="0" indent="0">
              <a:buNone/>
            </a:pPr>
            <a:endParaRPr lang="en-GB" sz="1800" dirty="0">
              <a:solidFill>
                <a:srgbClr val="0070C0"/>
              </a:solidFill>
              <a:latin typeface="Modern Love" panose="04090805081005020601" pitchFamily="82" charset="0"/>
            </a:endParaRPr>
          </a:p>
          <a:p>
            <a:pPr marL="0" indent="0">
              <a:buNone/>
            </a:pPr>
            <a:endParaRPr lang="en-GB" sz="2400" dirty="0">
              <a:solidFill>
                <a:srgbClr val="0070C0"/>
              </a:solidFill>
              <a:latin typeface="Century Gothic" panose="020B0502020202020204" pitchFamily="34" charset="0"/>
            </a:endParaRPr>
          </a:p>
        </p:txBody>
      </p:sp>
      <p:sp>
        <p:nvSpPr>
          <p:cNvPr id="6" name="Frame 5">
            <a:extLst>
              <a:ext uri="{FF2B5EF4-FFF2-40B4-BE49-F238E27FC236}">
                <a16:creationId xmlns:a16="http://schemas.microsoft.com/office/drawing/2014/main" id="{4A3FCCE8-DABC-4A2E-9EDF-DCA5A359EDF6}"/>
              </a:ext>
            </a:extLst>
          </p:cNvPr>
          <p:cNvSpPr/>
          <p:nvPr/>
        </p:nvSpPr>
        <p:spPr>
          <a:xfrm>
            <a:off x="8537312" y="3602734"/>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Frame 33">
            <a:extLst>
              <a:ext uri="{FF2B5EF4-FFF2-40B4-BE49-F238E27FC236}">
                <a16:creationId xmlns:a16="http://schemas.microsoft.com/office/drawing/2014/main" id="{F09B7939-A39A-4C50-B942-B8B20FE3A879}"/>
              </a:ext>
            </a:extLst>
          </p:cNvPr>
          <p:cNvSpPr/>
          <p:nvPr/>
        </p:nvSpPr>
        <p:spPr>
          <a:xfrm>
            <a:off x="8537312" y="4441338"/>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Frame 34">
            <a:extLst>
              <a:ext uri="{FF2B5EF4-FFF2-40B4-BE49-F238E27FC236}">
                <a16:creationId xmlns:a16="http://schemas.microsoft.com/office/drawing/2014/main" id="{10A70E9F-B3C6-4D92-97DD-9AFEDC567B87}"/>
              </a:ext>
            </a:extLst>
          </p:cNvPr>
          <p:cNvSpPr/>
          <p:nvPr/>
        </p:nvSpPr>
        <p:spPr>
          <a:xfrm>
            <a:off x="8537312" y="5266986"/>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422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 calcmode="lin" valueType="num">
                                      <p:cBhvr>
                                        <p:cTn id="14"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22" dur="500"/>
                                        <p:tgtEl>
                                          <p:spTgt spid="30">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25" dur="500"/>
                                        <p:tgtEl>
                                          <p:spTgt spid="30">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xEl>
                                              <p:pRg st="4" end="4"/>
                                            </p:txEl>
                                          </p:spTgt>
                                        </p:tgtEl>
                                        <p:attrNameLst>
                                          <p:attrName>style.visibility</p:attrName>
                                        </p:attrNameLst>
                                      </p:cBhvr>
                                      <p:to>
                                        <p:strVal val="visible"/>
                                      </p:to>
                                    </p:set>
                                    <p:animEffect transition="in" filter="randombar(horizontal)">
                                      <p:cBhvr>
                                        <p:cTn id="28" dur="500"/>
                                        <p:tgtEl>
                                          <p:spTgt spid="3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0">
                                            <p:txEl>
                                              <p:pRg st="5" end="5"/>
                                            </p:txEl>
                                          </p:spTgt>
                                        </p:tgtEl>
                                        <p:attrNameLst>
                                          <p:attrName>style.visibility</p:attrName>
                                        </p:attrNameLst>
                                      </p:cBhvr>
                                      <p:to>
                                        <p:strVal val="visible"/>
                                      </p:to>
                                    </p:set>
                                    <p:animEffect transition="in" filter="wheel(1)">
                                      <p:cBhvr>
                                        <p:cTn id="33" dur="2000"/>
                                        <p:tgtEl>
                                          <p:spTgt spid="30">
                                            <p:txEl>
                                              <p:pRg st="5" end="5"/>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30">
                                            <p:txEl>
                                              <p:pRg st="7" end="7"/>
                                            </p:txEl>
                                          </p:spTgt>
                                        </p:tgtEl>
                                        <p:attrNameLst>
                                          <p:attrName>style.visibility</p:attrName>
                                        </p:attrNameLst>
                                      </p:cBhvr>
                                      <p:to>
                                        <p:strVal val="visible"/>
                                      </p:to>
                                    </p:set>
                                    <p:animEffect transition="in" filter="wheel(1)">
                                      <p:cBhvr>
                                        <p:cTn id="36" dur="2000"/>
                                        <p:tgtEl>
                                          <p:spTgt spid="30">
                                            <p:txEl>
                                              <p:pRg st="7" end="7"/>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30">
                                            <p:txEl>
                                              <p:pRg st="9" end="9"/>
                                            </p:txEl>
                                          </p:spTgt>
                                        </p:tgtEl>
                                        <p:attrNameLst>
                                          <p:attrName>style.visibility</p:attrName>
                                        </p:attrNameLst>
                                      </p:cBhvr>
                                      <p:to>
                                        <p:strVal val="visible"/>
                                      </p:to>
                                    </p:set>
                                    <p:animEffect transition="in" filter="wheel(1)">
                                      <p:cBhvr>
                                        <p:cTn id="39" dur="2000"/>
                                        <p:tgtEl>
                                          <p:spTgt spid="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BC7A33-9A07-4B1A-9B24-BE9C0D650311}"/>
              </a:ext>
            </a:extLst>
          </p:cNvPr>
          <p:cNvSpPr>
            <a:spLocks noGrp="1"/>
          </p:cNvSpPr>
          <p:nvPr>
            <p:ph type="title"/>
          </p:nvPr>
        </p:nvSpPr>
        <p:spPr>
          <a:xfrm>
            <a:off x="767290" y="1030286"/>
            <a:ext cx="4153626" cy="2174091"/>
          </a:xfrm>
        </p:spPr>
        <p:txBody>
          <a:bodyPr anchor="b">
            <a:normAutofit/>
          </a:bodyPr>
          <a:lstStyle/>
          <a:p>
            <a:r>
              <a:rPr lang="en-GB" sz="4800" dirty="0">
                <a:solidFill>
                  <a:srgbClr val="92D050"/>
                </a:solidFill>
                <a:latin typeface="Modern Love" panose="04090805081005020601" pitchFamily="82" charset="0"/>
              </a:rPr>
              <a:t>FORTITUDE</a:t>
            </a:r>
          </a:p>
        </p:txBody>
      </p:sp>
      <p:grpSp>
        <p:nvGrpSpPr>
          <p:cNvPr id="75" name="Group 74">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76"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3" name="Content Placeholder 2">
            <a:extLst>
              <a:ext uri="{FF2B5EF4-FFF2-40B4-BE49-F238E27FC236}">
                <a16:creationId xmlns:a16="http://schemas.microsoft.com/office/drawing/2014/main" id="{97A91522-9BC7-4DB0-8743-010387F7A0F9}"/>
              </a:ext>
            </a:extLst>
          </p:cNvPr>
          <p:cNvSpPr>
            <a:spLocks noGrp="1"/>
          </p:cNvSpPr>
          <p:nvPr>
            <p:ph idx="1"/>
          </p:nvPr>
        </p:nvSpPr>
        <p:spPr>
          <a:xfrm>
            <a:off x="767290" y="3428999"/>
            <a:ext cx="4075054" cy="2741213"/>
          </a:xfrm>
        </p:spPr>
        <p:txBody>
          <a:bodyPr anchor="t">
            <a:normAutofit/>
          </a:bodyPr>
          <a:lstStyle/>
          <a:p>
            <a:pPr marL="0" indent="0">
              <a:buNone/>
            </a:pPr>
            <a:r>
              <a:rPr lang="en-GB" sz="1900" dirty="0">
                <a:solidFill>
                  <a:srgbClr val="92D050"/>
                </a:solidFill>
                <a:latin typeface="Modern Love" panose="04090805081005020601" pitchFamily="82" charset="0"/>
              </a:rPr>
              <a:t>WHAT IS IT?</a:t>
            </a:r>
          </a:p>
          <a:p>
            <a:pPr marL="0" indent="0">
              <a:buNone/>
            </a:pPr>
            <a:endParaRPr lang="en-GB" sz="1900" dirty="0">
              <a:solidFill>
                <a:srgbClr val="92D050"/>
              </a:solidFill>
            </a:endParaRPr>
          </a:p>
          <a:p>
            <a:pPr marL="0" indent="0">
              <a:buNone/>
            </a:pPr>
            <a:r>
              <a:rPr lang="en-GB" sz="1900" dirty="0">
                <a:solidFill>
                  <a:srgbClr val="92D050"/>
                </a:solidFill>
                <a:latin typeface="Century Gothic" panose="020B0502020202020204" pitchFamily="34" charset="0"/>
              </a:rPr>
              <a:t>Strength to resist temptation, doing what is right with courage and patience. It is a </a:t>
            </a:r>
            <a:r>
              <a:rPr lang="en-US" sz="1900" dirty="0">
                <a:solidFill>
                  <a:srgbClr val="92D050"/>
                </a:solidFill>
                <a:latin typeface="Century Gothic" panose="020B0502020202020204" pitchFamily="34" charset="0"/>
              </a:rPr>
              <a:t>strength of mind which allows a person to encounter danger or bear pain or adversity with courage.</a:t>
            </a:r>
            <a:endParaRPr lang="en-GB" sz="1900" dirty="0">
              <a:solidFill>
                <a:srgbClr val="92D050"/>
              </a:solidFill>
              <a:latin typeface="Century Gothic" panose="020B0502020202020204" pitchFamily="34" charset="0"/>
            </a:endParaRPr>
          </a:p>
        </p:txBody>
      </p:sp>
      <p:pic>
        <p:nvPicPr>
          <p:cNvPr id="5122" name="Picture 2" descr="Is Social Media Causing Depression?">
            <a:extLst>
              <a:ext uri="{FF2B5EF4-FFF2-40B4-BE49-F238E27FC236}">
                <a16:creationId xmlns:a16="http://schemas.microsoft.com/office/drawing/2014/main" id="{5173DE82-B48C-4756-95FC-1591AC589986}"/>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auto">
          <a:xfrm>
            <a:off x="1860131" y="640080"/>
            <a:ext cx="1889371" cy="1417028"/>
          </a:xfrm>
          <a:prstGeom prst="rect">
            <a:avLst/>
          </a:prstGeom>
          <a:extLst>
            <a:ext uri="{909E8E84-426E-40DD-AFC4-6F175D3DCCD1}">
              <a14:hiddenFill xmlns:a14="http://schemas.microsoft.com/office/drawing/2010/main">
                <a:solidFill>
                  <a:srgbClr val="FFFFFF"/>
                </a:solidFill>
              </a14:hiddenFill>
            </a:ext>
          </a:extLst>
        </p:spPr>
      </p:pic>
      <p:sp>
        <p:nvSpPr>
          <p:cNvPr id="30" name="Content Placeholder 2">
            <a:extLst>
              <a:ext uri="{FF2B5EF4-FFF2-40B4-BE49-F238E27FC236}">
                <a16:creationId xmlns:a16="http://schemas.microsoft.com/office/drawing/2014/main" id="{DD76681F-9F4E-4543-A4B4-70E99E139763}"/>
              </a:ext>
            </a:extLst>
          </p:cNvPr>
          <p:cNvSpPr txBox="1">
            <a:spLocks/>
          </p:cNvSpPr>
          <p:nvPr/>
        </p:nvSpPr>
        <p:spPr>
          <a:xfrm>
            <a:off x="6138886" y="1076969"/>
            <a:ext cx="5566771" cy="5340097"/>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a:latin typeface="Modern Love" panose="04090805081005020601" pitchFamily="82" charset="0"/>
              </a:rPr>
              <a:t>   </a:t>
            </a:r>
            <a:r>
              <a:rPr lang="en-GB" sz="3000" dirty="0">
                <a:latin typeface="Modern Love" panose="04090805081005020601" pitchFamily="82" charset="0"/>
              </a:rPr>
              <a:t>NOW THINK FOR YOURSELF</a:t>
            </a:r>
          </a:p>
          <a:p>
            <a:pPr marL="0" indent="0">
              <a:buNone/>
            </a:pPr>
            <a:endParaRPr lang="en-GB" sz="2600" dirty="0">
              <a:latin typeface="Century Gothic" panose="020B0502020202020204" pitchFamily="34" charset="0"/>
            </a:endParaRPr>
          </a:p>
          <a:p>
            <a:pPr marL="0" indent="0" algn="ctr">
              <a:buNone/>
            </a:pPr>
            <a:r>
              <a:rPr lang="en-GB" sz="2200" dirty="0">
                <a:latin typeface="Century Gothic" panose="020B0502020202020204" pitchFamily="34" charset="0"/>
              </a:rPr>
              <a:t>Have I even been involved in a conversation or content which made me feel uncomfortable, scared, confused or threatened?</a:t>
            </a:r>
          </a:p>
          <a:p>
            <a:pPr marL="0" indent="0" algn="ctr">
              <a:buNone/>
            </a:pPr>
            <a:endParaRPr lang="en-GB" sz="2200" dirty="0">
              <a:latin typeface="Century Gothic" panose="020B0502020202020204" pitchFamily="34" charset="0"/>
            </a:endParaRPr>
          </a:p>
          <a:p>
            <a:pPr marL="0" indent="0" algn="ctr">
              <a:buNone/>
            </a:pPr>
            <a:r>
              <a:rPr lang="en-GB" sz="2200" dirty="0">
                <a:latin typeface="Century Gothic" panose="020B0502020202020204" pitchFamily="34" charset="0"/>
              </a:rPr>
              <a:t>Who can I go to when I need to talk or need help?</a:t>
            </a:r>
          </a:p>
          <a:p>
            <a:pPr marL="0" indent="0">
              <a:buNone/>
            </a:pPr>
            <a:endParaRPr lang="en-GB" sz="1900" dirty="0">
              <a:latin typeface="Modern Love" panose="04090805081005020601" pitchFamily="82" charset="0"/>
            </a:endParaRPr>
          </a:p>
          <a:p>
            <a:pPr marL="0" indent="0">
              <a:buNone/>
            </a:pPr>
            <a:r>
              <a:rPr lang="en-GB" sz="2600" dirty="0">
                <a:latin typeface="Modern Love" panose="04090805081005020601" pitchFamily="82" charset="0"/>
              </a:rPr>
              <a:t>             </a:t>
            </a:r>
          </a:p>
          <a:p>
            <a:pPr marL="0" indent="0">
              <a:buNone/>
            </a:pPr>
            <a:r>
              <a:rPr lang="en-GB" sz="2600" dirty="0">
                <a:latin typeface="Modern Love" panose="04090805081005020601" pitchFamily="82" charset="0"/>
              </a:rPr>
              <a:t>                 YES</a:t>
            </a:r>
            <a:endParaRPr lang="en-GB" sz="3000" dirty="0">
              <a:latin typeface="Modern Love" panose="04090805081005020601" pitchFamily="82" charset="0"/>
            </a:endParaRPr>
          </a:p>
          <a:p>
            <a:pPr marL="0" indent="0">
              <a:buNone/>
            </a:pPr>
            <a:endParaRPr lang="en-GB" sz="2600" dirty="0">
              <a:latin typeface="Modern Love" panose="04090805081005020601" pitchFamily="82" charset="0"/>
            </a:endParaRPr>
          </a:p>
          <a:p>
            <a:pPr marL="0" indent="0">
              <a:buNone/>
            </a:pPr>
            <a:r>
              <a:rPr lang="en-GB" sz="2600" dirty="0">
                <a:latin typeface="Modern Love" panose="04090805081005020601" pitchFamily="82" charset="0"/>
              </a:rPr>
              <a:t>                  NO</a:t>
            </a:r>
          </a:p>
          <a:p>
            <a:pPr marL="0" indent="0">
              <a:buNone/>
            </a:pPr>
            <a:endParaRPr lang="en-GB" sz="2600" dirty="0">
              <a:latin typeface="Modern Love" panose="04090805081005020601" pitchFamily="82" charset="0"/>
            </a:endParaRPr>
          </a:p>
          <a:p>
            <a:pPr marL="0" indent="0">
              <a:buNone/>
            </a:pPr>
            <a:r>
              <a:rPr lang="en-GB" sz="2600" dirty="0">
                <a:latin typeface="Modern Love" panose="04090805081005020601" pitchFamily="82" charset="0"/>
              </a:rPr>
              <a:t>        SOMETIMES</a:t>
            </a:r>
          </a:p>
          <a:p>
            <a:pPr marL="0" indent="0">
              <a:buNone/>
            </a:pPr>
            <a:endParaRPr lang="en-GB" sz="1800" dirty="0">
              <a:latin typeface="Modern Love" panose="04090805081005020601" pitchFamily="82" charset="0"/>
            </a:endParaRPr>
          </a:p>
          <a:p>
            <a:pPr marL="0" indent="0">
              <a:buNone/>
            </a:pPr>
            <a:endParaRPr lang="en-GB" sz="1800" dirty="0">
              <a:latin typeface="Modern Love" panose="04090805081005020601" pitchFamily="82" charset="0"/>
            </a:endParaRPr>
          </a:p>
          <a:p>
            <a:pPr marL="0" indent="0">
              <a:buNone/>
            </a:pPr>
            <a:endParaRPr lang="en-GB" sz="2400" dirty="0">
              <a:solidFill>
                <a:srgbClr val="0070C0"/>
              </a:solidFill>
              <a:latin typeface="Century Gothic" panose="020B0502020202020204" pitchFamily="34" charset="0"/>
            </a:endParaRPr>
          </a:p>
        </p:txBody>
      </p:sp>
      <p:sp>
        <p:nvSpPr>
          <p:cNvPr id="6" name="Frame 5">
            <a:extLst>
              <a:ext uri="{FF2B5EF4-FFF2-40B4-BE49-F238E27FC236}">
                <a16:creationId xmlns:a16="http://schemas.microsoft.com/office/drawing/2014/main" id="{4A3FCCE8-DABC-4A2E-9EDF-DCA5A359EDF6}"/>
              </a:ext>
            </a:extLst>
          </p:cNvPr>
          <p:cNvSpPr/>
          <p:nvPr/>
        </p:nvSpPr>
        <p:spPr>
          <a:xfrm>
            <a:off x="8926845" y="3771307"/>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Frame 33">
            <a:extLst>
              <a:ext uri="{FF2B5EF4-FFF2-40B4-BE49-F238E27FC236}">
                <a16:creationId xmlns:a16="http://schemas.microsoft.com/office/drawing/2014/main" id="{F09B7939-A39A-4C50-B942-B8B20FE3A879}"/>
              </a:ext>
            </a:extLst>
          </p:cNvPr>
          <p:cNvSpPr/>
          <p:nvPr/>
        </p:nvSpPr>
        <p:spPr>
          <a:xfrm>
            <a:off x="8926845" y="4501378"/>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Frame 34">
            <a:extLst>
              <a:ext uri="{FF2B5EF4-FFF2-40B4-BE49-F238E27FC236}">
                <a16:creationId xmlns:a16="http://schemas.microsoft.com/office/drawing/2014/main" id="{10A70E9F-B3C6-4D92-97DD-9AFEDC567B87}"/>
              </a:ext>
            </a:extLst>
          </p:cNvPr>
          <p:cNvSpPr/>
          <p:nvPr/>
        </p:nvSpPr>
        <p:spPr>
          <a:xfrm>
            <a:off x="8926845" y="5231449"/>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4492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80">
                                          <p:stCondLst>
                                            <p:cond delay="0"/>
                                          </p:stCondLst>
                                        </p:cTn>
                                        <p:tgtEl>
                                          <p:spTgt spid="30">
                                            <p:txEl>
                                              <p:pRg st="0" end="0"/>
                                            </p:txEl>
                                          </p:spTgt>
                                        </p:tgtEl>
                                      </p:cBhvr>
                                    </p:animEffect>
                                    <p:anim calcmode="lin" valueType="num">
                                      <p:cBhvr>
                                        <p:cTn id="13" dur="1822" tmFilter="0,0; 0.14,0.36; 0.43,0.73; 0.71,0.91; 1.0,1.0">
                                          <p:stCondLst>
                                            <p:cond delay="0"/>
                                          </p:stCondLst>
                                        </p:cTn>
                                        <p:tgtEl>
                                          <p:spTgt spid="30">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0">
                                            <p:txEl>
                                              <p:pRg st="0" end="0"/>
                                            </p:txEl>
                                          </p:spTgt>
                                        </p:tgtEl>
                                      </p:cBhvr>
                                      <p:to x="100000" y="60000"/>
                                    </p:animScale>
                                    <p:animScale>
                                      <p:cBhvr>
                                        <p:cTn id="19" dur="166" decel="50000">
                                          <p:stCondLst>
                                            <p:cond delay="676"/>
                                          </p:stCondLst>
                                        </p:cTn>
                                        <p:tgtEl>
                                          <p:spTgt spid="30">
                                            <p:txEl>
                                              <p:pRg st="0" end="0"/>
                                            </p:txEl>
                                          </p:spTgt>
                                        </p:tgtEl>
                                      </p:cBhvr>
                                      <p:to x="100000" y="100000"/>
                                    </p:animScale>
                                    <p:animScale>
                                      <p:cBhvr>
                                        <p:cTn id="20" dur="26">
                                          <p:stCondLst>
                                            <p:cond delay="1312"/>
                                          </p:stCondLst>
                                        </p:cTn>
                                        <p:tgtEl>
                                          <p:spTgt spid="30">
                                            <p:txEl>
                                              <p:pRg st="0" end="0"/>
                                            </p:txEl>
                                          </p:spTgt>
                                        </p:tgtEl>
                                      </p:cBhvr>
                                      <p:to x="100000" y="80000"/>
                                    </p:animScale>
                                    <p:animScale>
                                      <p:cBhvr>
                                        <p:cTn id="21" dur="166" decel="50000">
                                          <p:stCondLst>
                                            <p:cond delay="1338"/>
                                          </p:stCondLst>
                                        </p:cTn>
                                        <p:tgtEl>
                                          <p:spTgt spid="30">
                                            <p:txEl>
                                              <p:pRg st="0" end="0"/>
                                            </p:txEl>
                                          </p:spTgt>
                                        </p:tgtEl>
                                      </p:cBhvr>
                                      <p:to x="100000" y="100000"/>
                                    </p:animScale>
                                    <p:animScale>
                                      <p:cBhvr>
                                        <p:cTn id="22" dur="26">
                                          <p:stCondLst>
                                            <p:cond delay="1642"/>
                                          </p:stCondLst>
                                        </p:cTn>
                                        <p:tgtEl>
                                          <p:spTgt spid="30">
                                            <p:txEl>
                                              <p:pRg st="0" end="0"/>
                                            </p:txEl>
                                          </p:spTgt>
                                        </p:tgtEl>
                                      </p:cBhvr>
                                      <p:to x="100000" y="90000"/>
                                    </p:animScale>
                                    <p:animScale>
                                      <p:cBhvr>
                                        <p:cTn id="23" dur="166" decel="50000">
                                          <p:stCondLst>
                                            <p:cond delay="1668"/>
                                          </p:stCondLst>
                                        </p:cTn>
                                        <p:tgtEl>
                                          <p:spTgt spid="30">
                                            <p:txEl>
                                              <p:pRg st="0" end="0"/>
                                            </p:txEl>
                                          </p:spTgt>
                                        </p:tgtEl>
                                      </p:cBhvr>
                                      <p:to x="100000" y="100000"/>
                                    </p:animScale>
                                    <p:animScale>
                                      <p:cBhvr>
                                        <p:cTn id="24" dur="26">
                                          <p:stCondLst>
                                            <p:cond delay="1808"/>
                                          </p:stCondLst>
                                        </p:cTn>
                                        <p:tgtEl>
                                          <p:spTgt spid="30">
                                            <p:txEl>
                                              <p:pRg st="0" end="0"/>
                                            </p:txEl>
                                          </p:spTgt>
                                        </p:tgtEl>
                                      </p:cBhvr>
                                      <p:to x="100000" y="95000"/>
                                    </p:animScale>
                                    <p:animScale>
                                      <p:cBhvr>
                                        <p:cTn id="25" dur="166" decel="50000">
                                          <p:stCondLst>
                                            <p:cond delay="1834"/>
                                          </p:stCondLst>
                                        </p:cTn>
                                        <p:tgtEl>
                                          <p:spTgt spid="30">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0">
                                            <p:txEl>
                                              <p:pRg st="2" end="2"/>
                                            </p:txEl>
                                          </p:spTgt>
                                        </p:tgtEl>
                                        <p:attrNameLst>
                                          <p:attrName>style.visibility</p:attrName>
                                        </p:attrNameLst>
                                      </p:cBhvr>
                                      <p:to>
                                        <p:strVal val="visible"/>
                                      </p:to>
                                    </p:set>
                                    <p:animEffect transition="in" filter="wipe(down)">
                                      <p:cBhvr>
                                        <p:cTn id="30" dur="500"/>
                                        <p:tgtEl>
                                          <p:spTgt spid="30">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Effect transition="in" filter="wipe(down)">
                                      <p:cBhvr>
                                        <p:cTn id="33" dur="500"/>
                                        <p:tgtEl>
                                          <p:spTgt spid="3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wedge">
                                      <p:cBhvr>
                                        <p:cTn id="38" dur="2000"/>
                                        <p:tgtEl>
                                          <p:spTgt spid="30">
                                            <p:txEl>
                                              <p:pRg st="7" end="7"/>
                                            </p:txEl>
                                          </p:spTgt>
                                        </p:tgtEl>
                                      </p:cBhvr>
                                    </p:animEffect>
                                  </p:childTnLst>
                                </p:cTn>
                              </p:par>
                              <p:par>
                                <p:cTn id="39" presetID="20" presetClass="entr" presetSubtype="0" fill="hold" nodeType="withEffect">
                                  <p:stCondLst>
                                    <p:cond delay="0"/>
                                  </p:stCondLst>
                                  <p:childTnLst>
                                    <p:set>
                                      <p:cBhvr>
                                        <p:cTn id="40" dur="1" fill="hold">
                                          <p:stCondLst>
                                            <p:cond delay="0"/>
                                          </p:stCondLst>
                                        </p:cTn>
                                        <p:tgtEl>
                                          <p:spTgt spid="30">
                                            <p:txEl>
                                              <p:pRg st="9" end="9"/>
                                            </p:txEl>
                                          </p:spTgt>
                                        </p:tgtEl>
                                        <p:attrNameLst>
                                          <p:attrName>style.visibility</p:attrName>
                                        </p:attrNameLst>
                                      </p:cBhvr>
                                      <p:to>
                                        <p:strVal val="visible"/>
                                      </p:to>
                                    </p:set>
                                    <p:animEffect transition="in" filter="wedge">
                                      <p:cBhvr>
                                        <p:cTn id="41" dur="2000"/>
                                        <p:tgtEl>
                                          <p:spTgt spid="30">
                                            <p:txEl>
                                              <p:pRg st="9" end="9"/>
                                            </p:txEl>
                                          </p:spTgt>
                                        </p:tgtEl>
                                      </p:cBhvr>
                                    </p:animEffect>
                                  </p:childTnLst>
                                </p:cTn>
                              </p:par>
                              <p:par>
                                <p:cTn id="42" presetID="20" presetClass="entr" presetSubtype="0" fill="hold" nodeType="withEffect">
                                  <p:stCondLst>
                                    <p:cond delay="0"/>
                                  </p:stCondLst>
                                  <p:childTnLst>
                                    <p:set>
                                      <p:cBhvr>
                                        <p:cTn id="43" dur="1" fill="hold">
                                          <p:stCondLst>
                                            <p:cond delay="0"/>
                                          </p:stCondLst>
                                        </p:cTn>
                                        <p:tgtEl>
                                          <p:spTgt spid="30">
                                            <p:txEl>
                                              <p:pRg st="11" end="11"/>
                                            </p:txEl>
                                          </p:spTgt>
                                        </p:tgtEl>
                                        <p:attrNameLst>
                                          <p:attrName>style.visibility</p:attrName>
                                        </p:attrNameLst>
                                      </p:cBhvr>
                                      <p:to>
                                        <p:strVal val="visible"/>
                                      </p:to>
                                    </p:set>
                                    <p:animEffect transition="in" filter="wedge">
                                      <p:cBhvr>
                                        <p:cTn id="44" dur="2000"/>
                                        <p:tgtEl>
                                          <p:spTgt spid="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1875">
              <a:schemeClr val="accent2">
                <a:lumMod val="60000"/>
                <a:lumOff val="40000"/>
              </a:schemeClr>
            </a:gs>
            <a:gs pos="63750">
              <a:schemeClr val="accent2">
                <a:lumMod val="20000"/>
                <a:lumOff val="80000"/>
              </a:schemeClr>
            </a:gs>
            <a:gs pos="0">
              <a:schemeClr val="accent4">
                <a:lumMod val="20000"/>
                <a:lumOff val="80000"/>
              </a:schemeClr>
            </a:gs>
            <a:gs pos="0">
              <a:scrgbClr r="0" g="0" b="0"/>
            </a:gs>
            <a:gs pos="0">
              <a:scrgbClr r="0" g="0" b="0"/>
            </a:gs>
            <a:gs pos="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BC7A33-9A07-4B1A-9B24-BE9C0D650311}"/>
              </a:ext>
            </a:extLst>
          </p:cNvPr>
          <p:cNvSpPr>
            <a:spLocks noGrp="1"/>
          </p:cNvSpPr>
          <p:nvPr>
            <p:ph type="title"/>
          </p:nvPr>
        </p:nvSpPr>
        <p:spPr>
          <a:xfrm>
            <a:off x="1506682" y="2296391"/>
            <a:ext cx="2213263" cy="907986"/>
          </a:xfrm>
        </p:spPr>
        <p:txBody>
          <a:bodyPr anchor="b">
            <a:normAutofit/>
          </a:bodyPr>
          <a:lstStyle/>
          <a:p>
            <a:r>
              <a:rPr lang="en-GB" sz="4800" dirty="0">
                <a:solidFill>
                  <a:schemeClr val="accent2">
                    <a:lumMod val="60000"/>
                    <a:lumOff val="40000"/>
                  </a:schemeClr>
                </a:solidFill>
                <a:latin typeface="Modern Love" panose="04090805081005020601" pitchFamily="82" charset="0"/>
              </a:rPr>
              <a:t>FAITH</a:t>
            </a:r>
          </a:p>
        </p:txBody>
      </p:sp>
      <p:grpSp>
        <p:nvGrpSpPr>
          <p:cNvPr id="75" name="Group 74">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76"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3" name="Content Placeholder 2">
            <a:extLst>
              <a:ext uri="{FF2B5EF4-FFF2-40B4-BE49-F238E27FC236}">
                <a16:creationId xmlns:a16="http://schemas.microsoft.com/office/drawing/2014/main" id="{97A91522-9BC7-4DB0-8743-010387F7A0F9}"/>
              </a:ext>
            </a:extLst>
          </p:cNvPr>
          <p:cNvSpPr>
            <a:spLocks noGrp="1"/>
          </p:cNvSpPr>
          <p:nvPr>
            <p:ph idx="1"/>
          </p:nvPr>
        </p:nvSpPr>
        <p:spPr>
          <a:xfrm>
            <a:off x="272783" y="3266831"/>
            <a:ext cx="4313865" cy="3191870"/>
          </a:xfrm>
        </p:spPr>
        <p:txBody>
          <a:bodyPr anchor="t">
            <a:normAutofit fontScale="92500" lnSpcReduction="20000"/>
          </a:bodyPr>
          <a:lstStyle/>
          <a:p>
            <a:pPr marL="0" indent="0" algn="ctr">
              <a:buNone/>
            </a:pPr>
            <a:r>
              <a:rPr lang="en-GB" sz="1900" dirty="0">
                <a:solidFill>
                  <a:schemeClr val="accent2">
                    <a:lumMod val="60000"/>
                    <a:lumOff val="40000"/>
                  </a:schemeClr>
                </a:solidFill>
                <a:latin typeface="Modern Love" panose="04090805081005020601" pitchFamily="82" charset="0"/>
              </a:rPr>
              <a:t>WHAT IS IT?</a:t>
            </a:r>
          </a:p>
          <a:p>
            <a:pPr marL="0" indent="0" algn="ctr">
              <a:buNone/>
            </a:pPr>
            <a:endParaRPr lang="en-GB" sz="1900" dirty="0">
              <a:solidFill>
                <a:schemeClr val="accent2">
                  <a:lumMod val="60000"/>
                  <a:lumOff val="40000"/>
                </a:schemeClr>
              </a:solidFill>
            </a:endParaRPr>
          </a:p>
          <a:p>
            <a:pPr marL="0" indent="0" algn="ctr">
              <a:buNone/>
            </a:pPr>
            <a:r>
              <a:rPr lang="en-US" sz="1900" dirty="0">
                <a:solidFill>
                  <a:schemeClr val="accent2">
                    <a:lumMod val="60000"/>
                    <a:lumOff val="40000"/>
                  </a:schemeClr>
                </a:solidFill>
                <a:latin typeface="Century Gothic" panose="020B0502020202020204" pitchFamily="34" charset="0"/>
              </a:rPr>
              <a:t>Belief in God and his prophet and everything he has revealed to us. </a:t>
            </a:r>
          </a:p>
          <a:p>
            <a:pPr marL="0" indent="0" algn="ctr">
              <a:buNone/>
            </a:pPr>
            <a:r>
              <a:rPr lang="en-US" sz="1900" dirty="0">
                <a:solidFill>
                  <a:schemeClr val="accent2">
                    <a:lumMod val="60000"/>
                    <a:lumOff val="40000"/>
                  </a:schemeClr>
                </a:solidFill>
                <a:latin typeface="Century Gothic" panose="020B0502020202020204" pitchFamily="34" charset="0"/>
              </a:rPr>
              <a:t>While using social media we have the power to alter people’s opinions and thoughts on different aspects, so we should try to preach our religion and share a positive message to everyone looking at our posts and comments.</a:t>
            </a:r>
          </a:p>
          <a:p>
            <a:pPr marL="0" indent="0" algn="ctr">
              <a:buNone/>
            </a:pPr>
            <a:r>
              <a:rPr lang="en-US" sz="1900" dirty="0">
                <a:solidFill>
                  <a:schemeClr val="accent2">
                    <a:lumMod val="60000"/>
                    <a:lumOff val="40000"/>
                  </a:schemeClr>
                </a:solidFill>
                <a:latin typeface="Century Gothic" panose="020B0502020202020204" pitchFamily="34" charset="0"/>
              </a:rPr>
              <a:t>  </a:t>
            </a:r>
            <a:endParaRPr lang="en-GB" sz="1400" dirty="0">
              <a:solidFill>
                <a:schemeClr val="accent2">
                  <a:lumMod val="60000"/>
                  <a:lumOff val="40000"/>
                </a:schemeClr>
              </a:solidFill>
              <a:latin typeface="Century Gothic" panose="020B0502020202020204" pitchFamily="34" charset="0"/>
            </a:endParaRPr>
          </a:p>
        </p:txBody>
      </p:sp>
      <p:pic>
        <p:nvPicPr>
          <p:cNvPr id="1026" name="Picture 2" descr="Does social media make you lonely? - Harvard Health">
            <a:extLst>
              <a:ext uri="{FF2B5EF4-FFF2-40B4-BE49-F238E27FC236}">
                <a16:creationId xmlns:a16="http://schemas.microsoft.com/office/drawing/2014/main" id="{7192465B-BDB1-45E7-8B15-FFE0C9C4E0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4928" y="429003"/>
            <a:ext cx="2632508" cy="19480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Content Placeholder 2">
            <a:extLst>
              <a:ext uri="{FF2B5EF4-FFF2-40B4-BE49-F238E27FC236}">
                <a16:creationId xmlns:a16="http://schemas.microsoft.com/office/drawing/2014/main" id="{DD76681F-9F4E-4543-A4B4-70E99E139763}"/>
              </a:ext>
            </a:extLst>
          </p:cNvPr>
          <p:cNvSpPr txBox="1">
            <a:spLocks/>
          </p:cNvSpPr>
          <p:nvPr/>
        </p:nvSpPr>
        <p:spPr>
          <a:xfrm>
            <a:off x="6489493" y="1012740"/>
            <a:ext cx="4950897" cy="5340097"/>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000" dirty="0">
                <a:latin typeface="Modern Love" panose="04090805081005020601" pitchFamily="82" charset="0"/>
              </a:rPr>
              <a:t>NOW THINK FOR YOURSELF</a:t>
            </a:r>
          </a:p>
          <a:p>
            <a:pPr marL="0" indent="0">
              <a:buNone/>
            </a:pPr>
            <a:endParaRPr lang="en-GB" sz="2400" dirty="0">
              <a:latin typeface="Century Gothic" panose="020B0502020202020204" pitchFamily="34" charset="0"/>
            </a:endParaRPr>
          </a:p>
          <a:p>
            <a:pPr marL="0" indent="0" algn="ctr">
              <a:buNone/>
            </a:pPr>
            <a:r>
              <a:rPr lang="en-GB" dirty="0">
                <a:latin typeface="Century Gothic" panose="020B0502020202020204" pitchFamily="34" charset="0"/>
              </a:rPr>
              <a:t>Do I share my faith online?</a:t>
            </a:r>
          </a:p>
          <a:p>
            <a:pPr marL="0" indent="0" algn="ctr">
              <a:buNone/>
            </a:pPr>
            <a:r>
              <a:rPr lang="en-GB" dirty="0">
                <a:latin typeface="Century Gothic" panose="020B0502020202020204" pitchFamily="34" charset="0"/>
              </a:rPr>
              <a:t> </a:t>
            </a:r>
          </a:p>
          <a:p>
            <a:pPr marL="0" indent="0" algn="ctr">
              <a:buNone/>
            </a:pPr>
            <a:r>
              <a:rPr lang="en-GB" dirty="0">
                <a:latin typeface="Century Gothic" panose="020B0502020202020204" pitchFamily="34" charset="0"/>
              </a:rPr>
              <a:t>Am I able to stand out as a Muslim and preach my religion confidently?</a:t>
            </a:r>
          </a:p>
          <a:p>
            <a:pPr marL="0" indent="0" algn="ctr">
              <a:buNone/>
            </a:pPr>
            <a:endParaRPr lang="en-GB" sz="2400" dirty="0">
              <a:latin typeface="Modern Love" panose="04090805081005020601" pitchFamily="82" charset="0"/>
            </a:endParaRPr>
          </a:p>
          <a:p>
            <a:pPr marL="0" indent="0">
              <a:buNone/>
            </a:pPr>
            <a:r>
              <a:rPr lang="en-GB" dirty="0">
                <a:latin typeface="Modern Love" panose="04090805081005020601" pitchFamily="82" charset="0"/>
              </a:rPr>
              <a:t>               YES</a:t>
            </a:r>
            <a:endParaRPr lang="en-GB" sz="3200" dirty="0">
              <a:latin typeface="Modern Love" panose="04090805081005020601" pitchFamily="82" charset="0"/>
            </a:endParaRPr>
          </a:p>
          <a:p>
            <a:pPr marL="0" indent="0">
              <a:buNone/>
            </a:pPr>
            <a:endParaRPr lang="en-GB" dirty="0">
              <a:latin typeface="Modern Love" panose="04090805081005020601" pitchFamily="82" charset="0"/>
            </a:endParaRPr>
          </a:p>
          <a:p>
            <a:pPr marL="0" indent="0">
              <a:buNone/>
            </a:pPr>
            <a:r>
              <a:rPr lang="en-GB" dirty="0">
                <a:latin typeface="Modern Love" panose="04090805081005020601" pitchFamily="82" charset="0"/>
              </a:rPr>
              <a:t>                NO</a:t>
            </a:r>
          </a:p>
          <a:p>
            <a:pPr marL="0" indent="0">
              <a:buNone/>
            </a:pPr>
            <a:endParaRPr lang="en-GB" dirty="0">
              <a:latin typeface="Modern Love" panose="04090805081005020601" pitchFamily="82" charset="0"/>
            </a:endParaRPr>
          </a:p>
          <a:p>
            <a:pPr marL="0" indent="0">
              <a:buNone/>
            </a:pPr>
            <a:r>
              <a:rPr lang="en-GB" dirty="0">
                <a:latin typeface="Modern Love" panose="04090805081005020601" pitchFamily="82" charset="0"/>
              </a:rPr>
              <a:t>     SOMETIMES</a:t>
            </a:r>
          </a:p>
          <a:p>
            <a:pPr marL="0" indent="0">
              <a:buNone/>
            </a:pPr>
            <a:endParaRPr lang="en-GB" sz="1800" dirty="0">
              <a:solidFill>
                <a:srgbClr val="0070C0"/>
              </a:solidFill>
              <a:latin typeface="Modern Love" panose="04090805081005020601" pitchFamily="82" charset="0"/>
            </a:endParaRPr>
          </a:p>
          <a:p>
            <a:pPr marL="0" indent="0">
              <a:buNone/>
            </a:pPr>
            <a:endParaRPr lang="en-GB" sz="1800" dirty="0">
              <a:solidFill>
                <a:srgbClr val="0070C0"/>
              </a:solidFill>
              <a:latin typeface="Modern Love" panose="04090805081005020601" pitchFamily="82" charset="0"/>
            </a:endParaRPr>
          </a:p>
          <a:p>
            <a:pPr marL="0" indent="0">
              <a:buNone/>
            </a:pPr>
            <a:endParaRPr lang="en-GB" sz="2400" dirty="0">
              <a:solidFill>
                <a:srgbClr val="0070C0"/>
              </a:solidFill>
              <a:latin typeface="Century Gothic" panose="020B0502020202020204" pitchFamily="34" charset="0"/>
            </a:endParaRPr>
          </a:p>
        </p:txBody>
      </p:sp>
      <p:sp>
        <p:nvSpPr>
          <p:cNvPr id="6" name="Frame 5">
            <a:extLst>
              <a:ext uri="{FF2B5EF4-FFF2-40B4-BE49-F238E27FC236}">
                <a16:creationId xmlns:a16="http://schemas.microsoft.com/office/drawing/2014/main" id="{4A3FCCE8-DABC-4A2E-9EDF-DCA5A359EDF6}"/>
              </a:ext>
            </a:extLst>
          </p:cNvPr>
          <p:cNvSpPr/>
          <p:nvPr/>
        </p:nvSpPr>
        <p:spPr>
          <a:xfrm>
            <a:off x="9126592" y="3450240"/>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Frame 33">
            <a:extLst>
              <a:ext uri="{FF2B5EF4-FFF2-40B4-BE49-F238E27FC236}">
                <a16:creationId xmlns:a16="http://schemas.microsoft.com/office/drawing/2014/main" id="{F09B7939-A39A-4C50-B942-B8B20FE3A879}"/>
              </a:ext>
            </a:extLst>
          </p:cNvPr>
          <p:cNvSpPr/>
          <p:nvPr/>
        </p:nvSpPr>
        <p:spPr>
          <a:xfrm>
            <a:off x="9126592" y="4246725"/>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Frame 34">
            <a:extLst>
              <a:ext uri="{FF2B5EF4-FFF2-40B4-BE49-F238E27FC236}">
                <a16:creationId xmlns:a16="http://schemas.microsoft.com/office/drawing/2014/main" id="{10A70E9F-B3C6-4D92-97DD-9AFEDC567B87}"/>
              </a:ext>
            </a:extLst>
          </p:cNvPr>
          <p:cNvSpPr/>
          <p:nvPr/>
        </p:nvSpPr>
        <p:spPr>
          <a:xfrm>
            <a:off x="9126592" y="5041254"/>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3511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2000"/>
                                        <p:tgtEl>
                                          <p:spTgt spid="30">
                                            <p:txEl>
                                              <p:pRg st="0" end="0"/>
                                            </p:txEl>
                                          </p:spTgt>
                                        </p:tgtEl>
                                      </p:cBhvr>
                                    </p:animEffect>
                                    <p:anim calcmode="lin" valueType="num">
                                      <p:cBhvr>
                                        <p:cTn id="15" dur="2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0">
                                            <p:txEl>
                                              <p:pRg st="6" end="6"/>
                                            </p:txEl>
                                          </p:spTgt>
                                        </p:tgtEl>
                                        <p:attrNameLst>
                                          <p:attrName>style.visibility</p:attrName>
                                        </p:attrNameLst>
                                      </p:cBhvr>
                                      <p:to>
                                        <p:strVal val="visible"/>
                                      </p:to>
                                    </p:set>
                                    <p:animEffect transition="in" filter="wipe(down)">
                                      <p:cBhvr>
                                        <p:cTn id="29" dur="580">
                                          <p:stCondLst>
                                            <p:cond delay="0"/>
                                          </p:stCondLst>
                                        </p:cTn>
                                        <p:tgtEl>
                                          <p:spTgt spid="30">
                                            <p:txEl>
                                              <p:pRg st="6" end="6"/>
                                            </p:txEl>
                                          </p:spTgt>
                                        </p:tgtEl>
                                      </p:cBhvr>
                                    </p:animEffect>
                                    <p:anim calcmode="lin" valueType="num">
                                      <p:cBhvr>
                                        <p:cTn id="30" dur="1822" tmFilter="0,0; 0.14,0.36; 0.43,0.73; 0.71,0.91; 1.0,1.0">
                                          <p:stCondLst>
                                            <p:cond delay="0"/>
                                          </p:stCondLst>
                                        </p:cTn>
                                        <p:tgtEl>
                                          <p:spTgt spid="30">
                                            <p:txEl>
                                              <p:pRg st="6" end="6"/>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0">
                                            <p:txEl>
                                              <p:pRg st="6" end="6"/>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0">
                                            <p:txEl>
                                              <p:pRg st="6" end="6"/>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0">
                                            <p:txEl>
                                              <p:pRg st="6" end="6"/>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0">
                                            <p:txEl>
                                              <p:pRg st="6" end="6"/>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0">
                                            <p:txEl>
                                              <p:pRg st="6" end="6"/>
                                            </p:txEl>
                                          </p:spTgt>
                                        </p:tgtEl>
                                      </p:cBhvr>
                                      <p:to x="100000" y="60000"/>
                                    </p:animScale>
                                    <p:animScale>
                                      <p:cBhvr>
                                        <p:cTn id="36" dur="166" decel="50000">
                                          <p:stCondLst>
                                            <p:cond delay="676"/>
                                          </p:stCondLst>
                                        </p:cTn>
                                        <p:tgtEl>
                                          <p:spTgt spid="30">
                                            <p:txEl>
                                              <p:pRg st="6" end="6"/>
                                            </p:txEl>
                                          </p:spTgt>
                                        </p:tgtEl>
                                      </p:cBhvr>
                                      <p:to x="100000" y="100000"/>
                                    </p:animScale>
                                    <p:animScale>
                                      <p:cBhvr>
                                        <p:cTn id="37" dur="26">
                                          <p:stCondLst>
                                            <p:cond delay="1312"/>
                                          </p:stCondLst>
                                        </p:cTn>
                                        <p:tgtEl>
                                          <p:spTgt spid="30">
                                            <p:txEl>
                                              <p:pRg st="6" end="6"/>
                                            </p:txEl>
                                          </p:spTgt>
                                        </p:tgtEl>
                                      </p:cBhvr>
                                      <p:to x="100000" y="80000"/>
                                    </p:animScale>
                                    <p:animScale>
                                      <p:cBhvr>
                                        <p:cTn id="38" dur="166" decel="50000">
                                          <p:stCondLst>
                                            <p:cond delay="1338"/>
                                          </p:stCondLst>
                                        </p:cTn>
                                        <p:tgtEl>
                                          <p:spTgt spid="30">
                                            <p:txEl>
                                              <p:pRg st="6" end="6"/>
                                            </p:txEl>
                                          </p:spTgt>
                                        </p:tgtEl>
                                      </p:cBhvr>
                                      <p:to x="100000" y="100000"/>
                                    </p:animScale>
                                    <p:animScale>
                                      <p:cBhvr>
                                        <p:cTn id="39" dur="26">
                                          <p:stCondLst>
                                            <p:cond delay="1642"/>
                                          </p:stCondLst>
                                        </p:cTn>
                                        <p:tgtEl>
                                          <p:spTgt spid="30">
                                            <p:txEl>
                                              <p:pRg st="6" end="6"/>
                                            </p:txEl>
                                          </p:spTgt>
                                        </p:tgtEl>
                                      </p:cBhvr>
                                      <p:to x="100000" y="90000"/>
                                    </p:animScale>
                                    <p:animScale>
                                      <p:cBhvr>
                                        <p:cTn id="40" dur="166" decel="50000">
                                          <p:stCondLst>
                                            <p:cond delay="1668"/>
                                          </p:stCondLst>
                                        </p:cTn>
                                        <p:tgtEl>
                                          <p:spTgt spid="30">
                                            <p:txEl>
                                              <p:pRg st="6" end="6"/>
                                            </p:txEl>
                                          </p:spTgt>
                                        </p:tgtEl>
                                      </p:cBhvr>
                                      <p:to x="100000" y="100000"/>
                                    </p:animScale>
                                    <p:animScale>
                                      <p:cBhvr>
                                        <p:cTn id="41" dur="26">
                                          <p:stCondLst>
                                            <p:cond delay="1808"/>
                                          </p:stCondLst>
                                        </p:cTn>
                                        <p:tgtEl>
                                          <p:spTgt spid="30">
                                            <p:txEl>
                                              <p:pRg st="6" end="6"/>
                                            </p:txEl>
                                          </p:spTgt>
                                        </p:tgtEl>
                                      </p:cBhvr>
                                      <p:to x="100000" y="95000"/>
                                    </p:animScale>
                                    <p:animScale>
                                      <p:cBhvr>
                                        <p:cTn id="42" dur="166" decel="50000">
                                          <p:stCondLst>
                                            <p:cond delay="1834"/>
                                          </p:stCondLst>
                                        </p:cTn>
                                        <p:tgtEl>
                                          <p:spTgt spid="30">
                                            <p:txEl>
                                              <p:pRg st="6" end="6"/>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30">
                                            <p:txEl>
                                              <p:pRg st="8" end="8"/>
                                            </p:txEl>
                                          </p:spTgt>
                                        </p:tgtEl>
                                        <p:attrNameLst>
                                          <p:attrName>style.visibility</p:attrName>
                                        </p:attrNameLst>
                                      </p:cBhvr>
                                      <p:to>
                                        <p:strVal val="visible"/>
                                      </p:to>
                                    </p:set>
                                    <p:animEffect transition="in" filter="wipe(down)">
                                      <p:cBhvr>
                                        <p:cTn id="45" dur="580">
                                          <p:stCondLst>
                                            <p:cond delay="0"/>
                                          </p:stCondLst>
                                        </p:cTn>
                                        <p:tgtEl>
                                          <p:spTgt spid="30">
                                            <p:txEl>
                                              <p:pRg st="8" end="8"/>
                                            </p:txEl>
                                          </p:spTgt>
                                        </p:tgtEl>
                                      </p:cBhvr>
                                    </p:animEffect>
                                    <p:anim calcmode="lin" valueType="num">
                                      <p:cBhvr>
                                        <p:cTn id="46" dur="1822" tmFilter="0,0; 0.14,0.36; 0.43,0.73; 0.71,0.91; 1.0,1.0">
                                          <p:stCondLst>
                                            <p:cond delay="0"/>
                                          </p:stCondLst>
                                        </p:cTn>
                                        <p:tgtEl>
                                          <p:spTgt spid="30">
                                            <p:txEl>
                                              <p:pRg st="8" end="8"/>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0">
                                            <p:txEl>
                                              <p:pRg st="8" end="8"/>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0">
                                            <p:txEl>
                                              <p:pRg st="8" end="8"/>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0">
                                            <p:txEl>
                                              <p:pRg st="8" end="8"/>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0">
                                            <p:txEl>
                                              <p:pRg st="8" end="8"/>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0">
                                            <p:txEl>
                                              <p:pRg st="8" end="8"/>
                                            </p:txEl>
                                          </p:spTgt>
                                        </p:tgtEl>
                                      </p:cBhvr>
                                      <p:to x="100000" y="60000"/>
                                    </p:animScale>
                                    <p:animScale>
                                      <p:cBhvr>
                                        <p:cTn id="52" dur="166" decel="50000">
                                          <p:stCondLst>
                                            <p:cond delay="676"/>
                                          </p:stCondLst>
                                        </p:cTn>
                                        <p:tgtEl>
                                          <p:spTgt spid="30">
                                            <p:txEl>
                                              <p:pRg st="8" end="8"/>
                                            </p:txEl>
                                          </p:spTgt>
                                        </p:tgtEl>
                                      </p:cBhvr>
                                      <p:to x="100000" y="100000"/>
                                    </p:animScale>
                                    <p:animScale>
                                      <p:cBhvr>
                                        <p:cTn id="53" dur="26">
                                          <p:stCondLst>
                                            <p:cond delay="1312"/>
                                          </p:stCondLst>
                                        </p:cTn>
                                        <p:tgtEl>
                                          <p:spTgt spid="30">
                                            <p:txEl>
                                              <p:pRg st="8" end="8"/>
                                            </p:txEl>
                                          </p:spTgt>
                                        </p:tgtEl>
                                      </p:cBhvr>
                                      <p:to x="100000" y="80000"/>
                                    </p:animScale>
                                    <p:animScale>
                                      <p:cBhvr>
                                        <p:cTn id="54" dur="166" decel="50000">
                                          <p:stCondLst>
                                            <p:cond delay="1338"/>
                                          </p:stCondLst>
                                        </p:cTn>
                                        <p:tgtEl>
                                          <p:spTgt spid="30">
                                            <p:txEl>
                                              <p:pRg st="8" end="8"/>
                                            </p:txEl>
                                          </p:spTgt>
                                        </p:tgtEl>
                                      </p:cBhvr>
                                      <p:to x="100000" y="100000"/>
                                    </p:animScale>
                                    <p:animScale>
                                      <p:cBhvr>
                                        <p:cTn id="55" dur="26">
                                          <p:stCondLst>
                                            <p:cond delay="1642"/>
                                          </p:stCondLst>
                                        </p:cTn>
                                        <p:tgtEl>
                                          <p:spTgt spid="30">
                                            <p:txEl>
                                              <p:pRg st="8" end="8"/>
                                            </p:txEl>
                                          </p:spTgt>
                                        </p:tgtEl>
                                      </p:cBhvr>
                                      <p:to x="100000" y="90000"/>
                                    </p:animScale>
                                    <p:animScale>
                                      <p:cBhvr>
                                        <p:cTn id="56" dur="166" decel="50000">
                                          <p:stCondLst>
                                            <p:cond delay="1668"/>
                                          </p:stCondLst>
                                        </p:cTn>
                                        <p:tgtEl>
                                          <p:spTgt spid="30">
                                            <p:txEl>
                                              <p:pRg st="8" end="8"/>
                                            </p:txEl>
                                          </p:spTgt>
                                        </p:tgtEl>
                                      </p:cBhvr>
                                      <p:to x="100000" y="100000"/>
                                    </p:animScale>
                                    <p:animScale>
                                      <p:cBhvr>
                                        <p:cTn id="57" dur="26">
                                          <p:stCondLst>
                                            <p:cond delay="1808"/>
                                          </p:stCondLst>
                                        </p:cTn>
                                        <p:tgtEl>
                                          <p:spTgt spid="30">
                                            <p:txEl>
                                              <p:pRg st="8" end="8"/>
                                            </p:txEl>
                                          </p:spTgt>
                                        </p:tgtEl>
                                      </p:cBhvr>
                                      <p:to x="100000" y="95000"/>
                                    </p:animScale>
                                    <p:animScale>
                                      <p:cBhvr>
                                        <p:cTn id="58" dur="166" decel="50000">
                                          <p:stCondLst>
                                            <p:cond delay="1834"/>
                                          </p:stCondLst>
                                        </p:cTn>
                                        <p:tgtEl>
                                          <p:spTgt spid="30">
                                            <p:txEl>
                                              <p:pRg st="8" end="8"/>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30">
                                            <p:txEl>
                                              <p:pRg st="10" end="10"/>
                                            </p:txEl>
                                          </p:spTgt>
                                        </p:tgtEl>
                                        <p:attrNameLst>
                                          <p:attrName>style.visibility</p:attrName>
                                        </p:attrNameLst>
                                      </p:cBhvr>
                                      <p:to>
                                        <p:strVal val="visible"/>
                                      </p:to>
                                    </p:set>
                                    <p:animEffect transition="in" filter="wipe(down)">
                                      <p:cBhvr>
                                        <p:cTn id="61" dur="580">
                                          <p:stCondLst>
                                            <p:cond delay="0"/>
                                          </p:stCondLst>
                                        </p:cTn>
                                        <p:tgtEl>
                                          <p:spTgt spid="30">
                                            <p:txEl>
                                              <p:pRg st="10" end="10"/>
                                            </p:txEl>
                                          </p:spTgt>
                                        </p:tgtEl>
                                      </p:cBhvr>
                                    </p:animEffect>
                                    <p:anim calcmode="lin" valueType="num">
                                      <p:cBhvr>
                                        <p:cTn id="62" dur="1822" tmFilter="0,0; 0.14,0.36; 0.43,0.73; 0.71,0.91; 1.0,1.0">
                                          <p:stCondLst>
                                            <p:cond delay="0"/>
                                          </p:stCondLst>
                                        </p:cTn>
                                        <p:tgtEl>
                                          <p:spTgt spid="30">
                                            <p:txEl>
                                              <p:pRg st="10" end="1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
                                            <p:txEl>
                                              <p:pRg st="10" end="1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
                                            <p:txEl>
                                              <p:pRg st="10" end="1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
                                            <p:txEl>
                                              <p:pRg st="10" end="1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
                                            <p:txEl>
                                              <p:pRg st="10" end="1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0">
                                            <p:txEl>
                                              <p:pRg st="10" end="10"/>
                                            </p:txEl>
                                          </p:spTgt>
                                        </p:tgtEl>
                                      </p:cBhvr>
                                      <p:to x="100000" y="60000"/>
                                    </p:animScale>
                                    <p:animScale>
                                      <p:cBhvr>
                                        <p:cTn id="68" dur="166" decel="50000">
                                          <p:stCondLst>
                                            <p:cond delay="676"/>
                                          </p:stCondLst>
                                        </p:cTn>
                                        <p:tgtEl>
                                          <p:spTgt spid="30">
                                            <p:txEl>
                                              <p:pRg st="10" end="10"/>
                                            </p:txEl>
                                          </p:spTgt>
                                        </p:tgtEl>
                                      </p:cBhvr>
                                      <p:to x="100000" y="100000"/>
                                    </p:animScale>
                                    <p:animScale>
                                      <p:cBhvr>
                                        <p:cTn id="69" dur="26">
                                          <p:stCondLst>
                                            <p:cond delay="1312"/>
                                          </p:stCondLst>
                                        </p:cTn>
                                        <p:tgtEl>
                                          <p:spTgt spid="30">
                                            <p:txEl>
                                              <p:pRg st="10" end="10"/>
                                            </p:txEl>
                                          </p:spTgt>
                                        </p:tgtEl>
                                      </p:cBhvr>
                                      <p:to x="100000" y="80000"/>
                                    </p:animScale>
                                    <p:animScale>
                                      <p:cBhvr>
                                        <p:cTn id="70" dur="166" decel="50000">
                                          <p:stCondLst>
                                            <p:cond delay="1338"/>
                                          </p:stCondLst>
                                        </p:cTn>
                                        <p:tgtEl>
                                          <p:spTgt spid="30">
                                            <p:txEl>
                                              <p:pRg st="10" end="10"/>
                                            </p:txEl>
                                          </p:spTgt>
                                        </p:tgtEl>
                                      </p:cBhvr>
                                      <p:to x="100000" y="100000"/>
                                    </p:animScale>
                                    <p:animScale>
                                      <p:cBhvr>
                                        <p:cTn id="71" dur="26">
                                          <p:stCondLst>
                                            <p:cond delay="1642"/>
                                          </p:stCondLst>
                                        </p:cTn>
                                        <p:tgtEl>
                                          <p:spTgt spid="30">
                                            <p:txEl>
                                              <p:pRg st="10" end="10"/>
                                            </p:txEl>
                                          </p:spTgt>
                                        </p:tgtEl>
                                      </p:cBhvr>
                                      <p:to x="100000" y="90000"/>
                                    </p:animScale>
                                    <p:animScale>
                                      <p:cBhvr>
                                        <p:cTn id="72" dur="166" decel="50000">
                                          <p:stCondLst>
                                            <p:cond delay="1668"/>
                                          </p:stCondLst>
                                        </p:cTn>
                                        <p:tgtEl>
                                          <p:spTgt spid="30">
                                            <p:txEl>
                                              <p:pRg st="10" end="10"/>
                                            </p:txEl>
                                          </p:spTgt>
                                        </p:tgtEl>
                                      </p:cBhvr>
                                      <p:to x="100000" y="100000"/>
                                    </p:animScale>
                                    <p:animScale>
                                      <p:cBhvr>
                                        <p:cTn id="73" dur="26">
                                          <p:stCondLst>
                                            <p:cond delay="1808"/>
                                          </p:stCondLst>
                                        </p:cTn>
                                        <p:tgtEl>
                                          <p:spTgt spid="30">
                                            <p:txEl>
                                              <p:pRg st="10" end="10"/>
                                            </p:txEl>
                                          </p:spTgt>
                                        </p:tgtEl>
                                      </p:cBhvr>
                                      <p:to x="100000" y="95000"/>
                                    </p:animScale>
                                    <p:animScale>
                                      <p:cBhvr>
                                        <p:cTn id="74" dur="166" decel="50000">
                                          <p:stCondLst>
                                            <p:cond delay="1834"/>
                                          </p:stCondLst>
                                        </p:cTn>
                                        <p:tgtEl>
                                          <p:spTgt spid="30">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BC7A33-9A07-4B1A-9B24-BE9C0D650311}"/>
              </a:ext>
            </a:extLst>
          </p:cNvPr>
          <p:cNvSpPr>
            <a:spLocks noGrp="1"/>
          </p:cNvSpPr>
          <p:nvPr>
            <p:ph type="title"/>
          </p:nvPr>
        </p:nvSpPr>
        <p:spPr>
          <a:xfrm>
            <a:off x="764521" y="930246"/>
            <a:ext cx="4153626" cy="2174091"/>
          </a:xfrm>
        </p:spPr>
        <p:txBody>
          <a:bodyPr anchor="b">
            <a:normAutofit/>
          </a:bodyPr>
          <a:lstStyle/>
          <a:p>
            <a:r>
              <a:rPr lang="en-GB" sz="4800" dirty="0">
                <a:solidFill>
                  <a:schemeClr val="accent5">
                    <a:lumMod val="75000"/>
                  </a:schemeClr>
                </a:solidFill>
                <a:latin typeface="Modern Love" panose="04090805081005020601" pitchFamily="82" charset="0"/>
              </a:rPr>
              <a:t>TEMPERENCE</a:t>
            </a:r>
          </a:p>
        </p:txBody>
      </p:sp>
      <p:grpSp>
        <p:nvGrpSpPr>
          <p:cNvPr id="75" name="Group 74">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76"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3" name="Content Placeholder 2">
            <a:extLst>
              <a:ext uri="{FF2B5EF4-FFF2-40B4-BE49-F238E27FC236}">
                <a16:creationId xmlns:a16="http://schemas.microsoft.com/office/drawing/2014/main" id="{97A91522-9BC7-4DB0-8743-010387F7A0F9}"/>
              </a:ext>
            </a:extLst>
          </p:cNvPr>
          <p:cNvSpPr>
            <a:spLocks noGrp="1"/>
          </p:cNvSpPr>
          <p:nvPr>
            <p:ph idx="1"/>
          </p:nvPr>
        </p:nvSpPr>
        <p:spPr>
          <a:xfrm>
            <a:off x="427784" y="3150523"/>
            <a:ext cx="4532759" cy="3312712"/>
          </a:xfrm>
        </p:spPr>
        <p:txBody>
          <a:bodyPr anchor="t">
            <a:normAutofit/>
          </a:bodyPr>
          <a:lstStyle/>
          <a:p>
            <a:pPr marL="0" indent="0" algn="ctr">
              <a:buNone/>
            </a:pPr>
            <a:r>
              <a:rPr lang="en-GB" sz="1800" dirty="0">
                <a:solidFill>
                  <a:schemeClr val="accent5">
                    <a:lumMod val="75000"/>
                  </a:schemeClr>
                </a:solidFill>
                <a:latin typeface="Modern Love" panose="04090805081005020601" pitchFamily="82" charset="0"/>
              </a:rPr>
              <a:t>WHAT IS IT?</a:t>
            </a:r>
          </a:p>
          <a:p>
            <a:pPr marL="0" indent="0" algn="ctr">
              <a:buNone/>
            </a:pPr>
            <a:r>
              <a:rPr lang="en-US" sz="1800" b="1" dirty="0">
                <a:solidFill>
                  <a:schemeClr val="accent5">
                    <a:lumMod val="75000"/>
                  </a:schemeClr>
                </a:solidFill>
                <a:latin typeface="Century Gothic" panose="020B0502020202020204" pitchFamily="34" charset="0"/>
              </a:rPr>
              <a:t>Learning to bring about balance and moderation in your life. You should take the middle road, avoiding extremes and use things for good. Often young people become addicted, and this has a severe impact on peoples’ health and academic performance as they spend too much time on social media.</a:t>
            </a:r>
            <a:endParaRPr lang="en-GB" sz="1800" b="1" dirty="0">
              <a:solidFill>
                <a:schemeClr val="accent5">
                  <a:lumMod val="75000"/>
                </a:schemeClr>
              </a:solidFill>
              <a:latin typeface="Century Gothic" panose="020B0502020202020204" pitchFamily="34" charset="0"/>
            </a:endParaRPr>
          </a:p>
        </p:txBody>
      </p:sp>
      <p:pic>
        <p:nvPicPr>
          <p:cNvPr id="1026" name="Picture 2" descr="667 Social Media Balance Photos - Free &amp;amp; Royalty-Free Stock Photos from  Dreamstime">
            <a:extLst>
              <a:ext uri="{FF2B5EF4-FFF2-40B4-BE49-F238E27FC236}">
                <a16:creationId xmlns:a16="http://schemas.microsoft.com/office/drawing/2014/main" id="{B6539B2E-FB22-4D71-AE3C-964BF1247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92" t="14295" r="27351" b="40084"/>
          <a:stretch/>
        </p:blipFill>
        <p:spPr bwMode="auto">
          <a:xfrm>
            <a:off x="1893321" y="449178"/>
            <a:ext cx="2798310" cy="1668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0" name="Content Placeholder 2">
            <a:extLst>
              <a:ext uri="{FF2B5EF4-FFF2-40B4-BE49-F238E27FC236}">
                <a16:creationId xmlns:a16="http://schemas.microsoft.com/office/drawing/2014/main" id="{DD76681F-9F4E-4543-A4B4-70E99E139763}"/>
              </a:ext>
            </a:extLst>
          </p:cNvPr>
          <p:cNvSpPr txBox="1">
            <a:spLocks/>
          </p:cNvSpPr>
          <p:nvPr/>
        </p:nvSpPr>
        <p:spPr>
          <a:xfrm>
            <a:off x="6580188" y="901803"/>
            <a:ext cx="4548475" cy="5340097"/>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latin typeface="Modern Love" panose="04090805081005020601" pitchFamily="82" charset="0"/>
              </a:rPr>
              <a:t>NOW THINK FOR YOURSELF</a:t>
            </a:r>
          </a:p>
          <a:p>
            <a:pPr marL="0" indent="0">
              <a:buNone/>
            </a:pPr>
            <a:endParaRPr lang="en-GB" sz="2000" b="1" dirty="0">
              <a:latin typeface="Century Gothic" panose="020B0502020202020204" pitchFamily="34" charset="0"/>
            </a:endParaRPr>
          </a:p>
          <a:p>
            <a:pPr marL="0" indent="0" algn="ctr">
              <a:buNone/>
            </a:pPr>
            <a:r>
              <a:rPr lang="en-GB" sz="2400" b="1" dirty="0">
                <a:latin typeface="Century Gothic" panose="020B0502020202020204" pitchFamily="34" charset="0"/>
              </a:rPr>
              <a:t>Do I moderate my time on social media? </a:t>
            </a:r>
          </a:p>
          <a:p>
            <a:pPr marL="0" indent="0" algn="ctr">
              <a:buNone/>
            </a:pPr>
            <a:r>
              <a:rPr lang="en-GB" sz="2400" b="1" dirty="0">
                <a:latin typeface="Century Gothic" panose="020B0502020202020204" pitchFamily="34" charset="0"/>
              </a:rPr>
              <a:t>Do I create a healthy balance of real social time vs virtual social media time?</a:t>
            </a:r>
          </a:p>
          <a:p>
            <a:pPr marL="0" indent="0" algn="ctr">
              <a:buNone/>
            </a:pPr>
            <a:endParaRPr lang="en-GB" sz="2000" b="1" dirty="0">
              <a:latin typeface="Modern Love" panose="04090805081005020601" pitchFamily="82" charset="0"/>
            </a:endParaRPr>
          </a:p>
          <a:p>
            <a:pPr marL="0" indent="0">
              <a:buNone/>
            </a:pPr>
            <a:r>
              <a:rPr lang="en-GB" sz="2400" b="1" dirty="0">
                <a:latin typeface="Modern Love" panose="04090805081005020601" pitchFamily="82" charset="0"/>
              </a:rPr>
              <a:t>                YES</a:t>
            </a:r>
            <a:endParaRPr lang="en-GB" b="1" dirty="0">
              <a:latin typeface="Modern Love" panose="04090805081005020601" pitchFamily="82" charset="0"/>
            </a:endParaRPr>
          </a:p>
          <a:p>
            <a:pPr marL="0" indent="0">
              <a:buNone/>
            </a:pPr>
            <a:endParaRPr lang="en-GB" sz="2400" b="1" dirty="0">
              <a:latin typeface="Modern Love" panose="04090805081005020601" pitchFamily="82" charset="0"/>
            </a:endParaRPr>
          </a:p>
          <a:p>
            <a:pPr marL="0" indent="0">
              <a:buNone/>
            </a:pPr>
            <a:r>
              <a:rPr lang="en-GB" sz="2400" b="1" dirty="0">
                <a:latin typeface="Modern Love" panose="04090805081005020601" pitchFamily="82" charset="0"/>
              </a:rPr>
              <a:t>                 NO</a:t>
            </a:r>
          </a:p>
          <a:p>
            <a:pPr marL="0" indent="0">
              <a:buNone/>
            </a:pPr>
            <a:endParaRPr lang="en-GB" sz="2400" b="1" dirty="0">
              <a:latin typeface="Modern Love" panose="04090805081005020601" pitchFamily="82" charset="0"/>
            </a:endParaRPr>
          </a:p>
          <a:p>
            <a:pPr marL="0" indent="0">
              <a:buNone/>
            </a:pPr>
            <a:r>
              <a:rPr lang="en-GB" sz="2400" b="1" dirty="0">
                <a:latin typeface="Modern Love" panose="04090805081005020601" pitchFamily="82" charset="0"/>
              </a:rPr>
              <a:t>       SOMETIMES</a:t>
            </a:r>
          </a:p>
          <a:p>
            <a:pPr marL="0" indent="0">
              <a:buNone/>
            </a:pPr>
            <a:endParaRPr lang="en-GB" sz="1800" dirty="0">
              <a:solidFill>
                <a:srgbClr val="0070C0"/>
              </a:solidFill>
              <a:latin typeface="Modern Love" panose="04090805081005020601" pitchFamily="82" charset="0"/>
            </a:endParaRPr>
          </a:p>
          <a:p>
            <a:pPr marL="0" indent="0">
              <a:buNone/>
            </a:pPr>
            <a:endParaRPr lang="en-GB" sz="1800" dirty="0">
              <a:solidFill>
                <a:srgbClr val="0070C0"/>
              </a:solidFill>
              <a:latin typeface="Modern Love" panose="04090805081005020601" pitchFamily="82" charset="0"/>
            </a:endParaRPr>
          </a:p>
          <a:p>
            <a:pPr marL="0" indent="0">
              <a:buNone/>
            </a:pPr>
            <a:endParaRPr lang="en-GB" sz="2400" dirty="0">
              <a:solidFill>
                <a:srgbClr val="0070C0"/>
              </a:solidFill>
              <a:latin typeface="Century Gothic" panose="020B0502020202020204" pitchFamily="34" charset="0"/>
            </a:endParaRPr>
          </a:p>
        </p:txBody>
      </p:sp>
      <p:sp>
        <p:nvSpPr>
          <p:cNvPr id="6" name="Frame 5">
            <a:extLst>
              <a:ext uri="{FF2B5EF4-FFF2-40B4-BE49-F238E27FC236}">
                <a16:creationId xmlns:a16="http://schemas.microsoft.com/office/drawing/2014/main" id="{4A3FCCE8-DABC-4A2E-9EDF-DCA5A359EDF6}"/>
              </a:ext>
            </a:extLst>
          </p:cNvPr>
          <p:cNvSpPr/>
          <p:nvPr/>
        </p:nvSpPr>
        <p:spPr>
          <a:xfrm>
            <a:off x="9105118" y="3461189"/>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Frame 33">
            <a:extLst>
              <a:ext uri="{FF2B5EF4-FFF2-40B4-BE49-F238E27FC236}">
                <a16:creationId xmlns:a16="http://schemas.microsoft.com/office/drawing/2014/main" id="{F09B7939-A39A-4C50-B942-B8B20FE3A879}"/>
              </a:ext>
            </a:extLst>
          </p:cNvPr>
          <p:cNvSpPr/>
          <p:nvPr/>
        </p:nvSpPr>
        <p:spPr>
          <a:xfrm>
            <a:off x="9105118" y="4273270"/>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Frame 34">
            <a:extLst>
              <a:ext uri="{FF2B5EF4-FFF2-40B4-BE49-F238E27FC236}">
                <a16:creationId xmlns:a16="http://schemas.microsoft.com/office/drawing/2014/main" id="{10A70E9F-B3C6-4D92-97DD-9AFEDC567B87}"/>
              </a:ext>
            </a:extLst>
          </p:cNvPr>
          <p:cNvSpPr/>
          <p:nvPr/>
        </p:nvSpPr>
        <p:spPr>
          <a:xfrm>
            <a:off x="9105118" y="5079157"/>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509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30">
                                            <p:txEl>
                                              <p:pRg st="0" end="0"/>
                                            </p:txEl>
                                          </p:spTgt>
                                        </p:tgtEl>
                                      </p:cBhvr>
                                    </p:animEffect>
                                    <p:animScale>
                                      <p:cBhvr>
                                        <p:cTn id="14" dur="250" autoRev="1" fill="hold"/>
                                        <p:tgtEl>
                                          <p:spTgt spid="30">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animEffect transition="in" filter="fade">
                                      <p:cBhvr>
                                        <p:cTn id="19" dur="1000"/>
                                        <p:tgtEl>
                                          <p:spTgt spid="30">
                                            <p:txEl>
                                              <p:pRg st="2" end="2"/>
                                            </p:txEl>
                                          </p:spTgt>
                                        </p:tgtEl>
                                      </p:cBhvr>
                                    </p:animEffect>
                                    <p:anim calcmode="lin" valueType="num">
                                      <p:cBhvr>
                                        <p:cTn id="20"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fade">
                                      <p:cBhvr>
                                        <p:cTn id="24" dur="1000"/>
                                        <p:tgtEl>
                                          <p:spTgt spid="30">
                                            <p:txEl>
                                              <p:pRg st="3" end="3"/>
                                            </p:txEl>
                                          </p:spTgt>
                                        </p:tgtEl>
                                      </p:cBhvr>
                                    </p:animEffect>
                                    <p:anim calcmode="lin" valueType="num">
                                      <p:cBhvr>
                                        <p:cTn id="25"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0">
                                            <p:txEl>
                                              <p:pRg st="5" end="5"/>
                                            </p:txEl>
                                          </p:spTgt>
                                        </p:tgtEl>
                                        <p:attrNameLst>
                                          <p:attrName>style.visibility</p:attrName>
                                        </p:attrNameLst>
                                      </p:cBhvr>
                                      <p:to>
                                        <p:strVal val="visible"/>
                                      </p:to>
                                    </p:set>
                                    <p:animEffect transition="in" filter="fade">
                                      <p:cBhvr>
                                        <p:cTn id="31" dur="2000"/>
                                        <p:tgtEl>
                                          <p:spTgt spid="30">
                                            <p:txEl>
                                              <p:pRg st="5" end="5"/>
                                            </p:txEl>
                                          </p:spTgt>
                                        </p:tgtEl>
                                      </p:cBhvr>
                                    </p:animEffect>
                                    <p:anim calcmode="lin" valueType="num">
                                      <p:cBhvr>
                                        <p:cTn id="32" dur="2000" fill="hold"/>
                                        <p:tgtEl>
                                          <p:spTgt spid="30">
                                            <p:txEl>
                                              <p:pRg st="5" end="5"/>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0">
                                            <p:txEl>
                                              <p:pRg st="5" end="5"/>
                                            </p:txEl>
                                          </p:spTgt>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30">
                                            <p:txEl>
                                              <p:pRg st="7" end="7"/>
                                            </p:txEl>
                                          </p:spTgt>
                                        </p:tgtEl>
                                        <p:attrNameLst>
                                          <p:attrName>style.visibility</p:attrName>
                                        </p:attrNameLst>
                                      </p:cBhvr>
                                      <p:to>
                                        <p:strVal val="visible"/>
                                      </p:to>
                                    </p:set>
                                    <p:animEffect transition="in" filter="fade">
                                      <p:cBhvr>
                                        <p:cTn id="36" dur="2000"/>
                                        <p:tgtEl>
                                          <p:spTgt spid="30">
                                            <p:txEl>
                                              <p:pRg st="7" end="7"/>
                                            </p:txEl>
                                          </p:spTgt>
                                        </p:tgtEl>
                                      </p:cBhvr>
                                    </p:animEffect>
                                    <p:anim calcmode="lin" valueType="num">
                                      <p:cBhvr>
                                        <p:cTn id="37" dur="2000" fill="hold"/>
                                        <p:tgtEl>
                                          <p:spTgt spid="30">
                                            <p:txEl>
                                              <p:pRg st="7" end="7"/>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0">
                                            <p:txEl>
                                              <p:pRg st="7" end="7"/>
                                            </p:txEl>
                                          </p:spTgt>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30">
                                            <p:txEl>
                                              <p:pRg st="9" end="9"/>
                                            </p:txEl>
                                          </p:spTgt>
                                        </p:tgtEl>
                                        <p:attrNameLst>
                                          <p:attrName>style.visibility</p:attrName>
                                        </p:attrNameLst>
                                      </p:cBhvr>
                                      <p:to>
                                        <p:strVal val="visible"/>
                                      </p:to>
                                    </p:set>
                                    <p:animEffect transition="in" filter="fade">
                                      <p:cBhvr>
                                        <p:cTn id="41" dur="2000"/>
                                        <p:tgtEl>
                                          <p:spTgt spid="30">
                                            <p:txEl>
                                              <p:pRg st="9" end="9"/>
                                            </p:txEl>
                                          </p:spTgt>
                                        </p:tgtEl>
                                      </p:cBhvr>
                                    </p:animEffect>
                                    <p:anim calcmode="lin" valueType="num">
                                      <p:cBhvr>
                                        <p:cTn id="42" dur="2000" fill="hold"/>
                                        <p:tgtEl>
                                          <p:spTgt spid="30">
                                            <p:txEl>
                                              <p:pRg st="9" end="9"/>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0">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BF3F9"/>
            </a:gs>
            <a:gs pos="80000">
              <a:srgbClr val="2BEBF5"/>
            </a:gs>
            <a:gs pos="61000">
              <a:srgbClr val="CAF0F2"/>
            </a:gs>
            <a:gs pos="100000">
              <a:srgbClr val="CAF0F2"/>
            </a:gs>
          </a:gsLst>
          <a:lin ang="5400000" scaled="1"/>
          <a:tileRect/>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BC7A33-9A07-4B1A-9B24-BE9C0D650311}"/>
              </a:ext>
            </a:extLst>
          </p:cNvPr>
          <p:cNvSpPr>
            <a:spLocks noGrp="1"/>
          </p:cNvSpPr>
          <p:nvPr>
            <p:ph type="title"/>
          </p:nvPr>
        </p:nvSpPr>
        <p:spPr>
          <a:xfrm>
            <a:off x="1493216" y="1193369"/>
            <a:ext cx="2311618" cy="1062822"/>
          </a:xfrm>
        </p:spPr>
        <p:txBody>
          <a:bodyPr anchor="b">
            <a:normAutofit/>
          </a:bodyPr>
          <a:lstStyle/>
          <a:p>
            <a:r>
              <a:rPr lang="en-GB" sz="4800" dirty="0">
                <a:solidFill>
                  <a:schemeClr val="accent5">
                    <a:lumMod val="75000"/>
                  </a:schemeClr>
                </a:solidFill>
                <a:latin typeface="Modern Love" panose="04090805081005020601" pitchFamily="82" charset="0"/>
              </a:rPr>
              <a:t> </a:t>
            </a:r>
            <a:r>
              <a:rPr lang="en-GB" sz="4800" dirty="0">
                <a:solidFill>
                  <a:srgbClr val="2BEBF5"/>
                </a:solidFill>
                <a:latin typeface="Modern Love" panose="04090805081005020601" pitchFamily="82" charset="0"/>
              </a:rPr>
              <a:t>HOPE</a:t>
            </a:r>
          </a:p>
        </p:txBody>
      </p:sp>
      <p:grpSp>
        <p:nvGrpSpPr>
          <p:cNvPr id="75" name="Group 74">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76"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3" name="Content Placeholder 2">
            <a:extLst>
              <a:ext uri="{FF2B5EF4-FFF2-40B4-BE49-F238E27FC236}">
                <a16:creationId xmlns:a16="http://schemas.microsoft.com/office/drawing/2014/main" id="{97A91522-9BC7-4DB0-8743-010387F7A0F9}"/>
              </a:ext>
            </a:extLst>
          </p:cNvPr>
          <p:cNvSpPr>
            <a:spLocks noGrp="1"/>
          </p:cNvSpPr>
          <p:nvPr>
            <p:ph idx="1"/>
          </p:nvPr>
        </p:nvSpPr>
        <p:spPr>
          <a:xfrm>
            <a:off x="327045" y="2256191"/>
            <a:ext cx="4532759" cy="3312712"/>
          </a:xfrm>
        </p:spPr>
        <p:txBody>
          <a:bodyPr anchor="t">
            <a:normAutofit/>
          </a:bodyPr>
          <a:lstStyle/>
          <a:p>
            <a:pPr marL="0" indent="0" algn="ctr">
              <a:buNone/>
            </a:pPr>
            <a:r>
              <a:rPr lang="en-GB" sz="1800" b="1" dirty="0">
                <a:solidFill>
                  <a:srgbClr val="2BEBF5"/>
                </a:solidFill>
                <a:latin typeface="Century Gothic" panose="020B0502020202020204" pitchFamily="34" charset="0"/>
              </a:rPr>
              <a:t>WHAT IS IT?</a:t>
            </a:r>
          </a:p>
          <a:p>
            <a:pPr marL="0" indent="0" algn="ctr">
              <a:buNone/>
            </a:pPr>
            <a:endParaRPr lang="en-GB" sz="1800" b="1" dirty="0">
              <a:solidFill>
                <a:srgbClr val="2BEBF5"/>
              </a:solidFill>
              <a:latin typeface="Century Gothic" panose="020B0502020202020204" pitchFamily="34" charset="0"/>
            </a:endParaRPr>
          </a:p>
          <a:p>
            <a:pPr marL="0" indent="0" algn="ctr">
              <a:buNone/>
            </a:pPr>
            <a:r>
              <a:rPr lang="en-GB" sz="1800" b="1" dirty="0">
                <a:solidFill>
                  <a:srgbClr val="2BEBF5"/>
                </a:solidFill>
                <a:latin typeface="Century Gothic" panose="020B0502020202020204" pitchFamily="34" charset="0"/>
              </a:rPr>
              <a:t>Trusting in God and always hoping for the best. There is a large variety of content on social media, and we can also get exposed to inappropriate content which can make us upset and as a result leads to stress and psychological problems. In this situation we should put full faith in God and trusting him to guide you to do what is right. </a:t>
            </a:r>
          </a:p>
        </p:txBody>
      </p:sp>
      <p:sp>
        <p:nvSpPr>
          <p:cNvPr id="30" name="Content Placeholder 2">
            <a:extLst>
              <a:ext uri="{FF2B5EF4-FFF2-40B4-BE49-F238E27FC236}">
                <a16:creationId xmlns:a16="http://schemas.microsoft.com/office/drawing/2014/main" id="{DD76681F-9F4E-4543-A4B4-70E99E139763}"/>
              </a:ext>
            </a:extLst>
          </p:cNvPr>
          <p:cNvSpPr txBox="1">
            <a:spLocks/>
          </p:cNvSpPr>
          <p:nvPr/>
        </p:nvSpPr>
        <p:spPr>
          <a:xfrm>
            <a:off x="6580188" y="901803"/>
            <a:ext cx="4548475" cy="534009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solidFill>
                <a:srgbClr val="0070C0"/>
              </a:solidFill>
              <a:latin typeface="Modern Love" panose="04090805081005020601" pitchFamily="82" charset="0"/>
            </a:endParaRPr>
          </a:p>
          <a:p>
            <a:pPr marL="0" indent="0">
              <a:buNone/>
            </a:pPr>
            <a:endParaRPr lang="en-GB" sz="1800" dirty="0">
              <a:solidFill>
                <a:srgbClr val="0070C0"/>
              </a:solidFill>
              <a:latin typeface="Modern Love" panose="04090805081005020601" pitchFamily="82" charset="0"/>
            </a:endParaRPr>
          </a:p>
          <a:p>
            <a:pPr marL="0" indent="0">
              <a:buNone/>
            </a:pPr>
            <a:endParaRPr lang="en-GB" sz="2400" dirty="0">
              <a:solidFill>
                <a:srgbClr val="0070C0"/>
              </a:solidFill>
              <a:latin typeface="Century Gothic" panose="020B0502020202020204" pitchFamily="34" charset="0"/>
            </a:endParaRPr>
          </a:p>
        </p:txBody>
      </p:sp>
      <p:sp>
        <p:nvSpPr>
          <p:cNvPr id="6" name="Frame 5">
            <a:extLst>
              <a:ext uri="{FF2B5EF4-FFF2-40B4-BE49-F238E27FC236}">
                <a16:creationId xmlns:a16="http://schemas.microsoft.com/office/drawing/2014/main" id="{4A3FCCE8-DABC-4A2E-9EDF-DCA5A359EDF6}"/>
              </a:ext>
            </a:extLst>
          </p:cNvPr>
          <p:cNvSpPr/>
          <p:nvPr/>
        </p:nvSpPr>
        <p:spPr>
          <a:xfrm>
            <a:off x="9105118" y="3461189"/>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Frame 33">
            <a:extLst>
              <a:ext uri="{FF2B5EF4-FFF2-40B4-BE49-F238E27FC236}">
                <a16:creationId xmlns:a16="http://schemas.microsoft.com/office/drawing/2014/main" id="{F09B7939-A39A-4C50-B942-B8B20FE3A879}"/>
              </a:ext>
            </a:extLst>
          </p:cNvPr>
          <p:cNvSpPr/>
          <p:nvPr/>
        </p:nvSpPr>
        <p:spPr>
          <a:xfrm>
            <a:off x="9105118" y="4273270"/>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Frame 34">
            <a:extLst>
              <a:ext uri="{FF2B5EF4-FFF2-40B4-BE49-F238E27FC236}">
                <a16:creationId xmlns:a16="http://schemas.microsoft.com/office/drawing/2014/main" id="{10A70E9F-B3C6-4D92-97DD-9AFEDC567B87}"/>
              </a:ext>
            </a:extLst>
          </p:cNvPr>
          <p:cNvSpPr/>
          <p:nvPr/>
        </p:nvSpPr>
        <p:spPr>
          <a:xfrm>
            <a:off x="9105118" y="5079157"/>
            <a:ext cx="589280" cy="578274"/>
          </a:xfrm>
          <a:prstGeom prst="frame">
            <a:avLst>
              <a:gd name="adj1" fmla="val 547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DCECB3C-25D5-48B5-BF19-E99578CCEC25}"/>
              </a:ext>
            </a:extLst>
          </p:cNvPr>
          <p:cNvSpPr txBox="1"/>
          <p:nvPr/>
        </p:nvSpPr>
        <p:spPr>
          <a:xfrm>
            <a:off x="6704630" y="521699"/>
            <a:ext cx="4548474" cy="5170646"/>
          </a:xfrm>
          <a:prstGeom prst="rect">
            <a:avLst/>
          </a:prstGeom>
          <a:noFill/>
        </p:spPr>
        <p:txBody>
          <a:bodyPr wrap="square">
            <a:spAutoFit/>
          </a:bodyPr>
          <a:lstStyle/>
          <a:p>
            <a:pPr algn="ctr"/>
            <a:r>
              <a:rPr lang="en-GB" sz="2400" dirty="0">
                <a:latin typeface="Modern Love" panose="04090805081005020601" pitchFamily="82" charset="0"/>
              </a:rPr>
              <a:t>NOW THINK FOR YOURSELF</a:t>
            </a:r>
          </a:p>
          <a:p>
            <a:endParaRPr lang="en-GB" dirty="0"/>
          </a:p>
          <a:p>
            <a:pPr algn="ctr"/>
            <a:r>
              <a:rPr lang="en-GB" dirty="0"/>
              <a:t>Do I trust in God and prayer to guide me in my decision online?</a:t>
            </a:r>
          </a:p>
          <a:p>
            <a:pPr algn="ctr"/>
            <a:endParaRPr lang="en-GB" dirty="0"/>
          </a:p>
          <a:p>
            <a:pPr algn="ctr"/>
            <a:r>
              <a:rPr lang="en-GB" dirty="0"/>
              <a:t>Do I ask God for help when I think I have done something wrong?</a:t>
            </a:r>
          </a:p>
          <a:p>
            <a:pPr algn="ctr"/>
            <a:endParaRPr lang="en-GB" dirty="0"/>
          </a:p>
          <a:p>
            <a:pPr algn="ctr"/>
            <a:endParaRPr lang="en-GB" dirty="0"/>
          </a:p>
          <a:p>
            <a:endParaRPr lang="en-GB" dirty="0"/>
          </a:p>
          <a:p>
            <a:endParaRPr lang="en-GB" dirty="0"/>
          </a:p>
          <a:p>
            <a:r>
              <a:rPr lang="en-GB" dirty="0">
                <a:latin typeface="Modern Love" panose="04090805081005020601" pitchFamily="82" charset="0"/>
              </a:rPr>
              <a:t>                    YES</a:t>
            </a:r>
          </a:p>
          <a:p>
            <a:endParaRPr lang="en-GB" dirty="0">
              <a:latin typeface="Modern Love" panose="04090805081005020601" pitchFamily="82" charset="0"/>
            </a:endParaRPr>
          </a:p>
          <a:p>
            <a:endParaRPr lang="en-GB" dirty="0">
              <a:latin typeface="Modern Love" panose="04090805081005020601" pitchFamily="82" charset="0"/>
            </a:endParaRPr>
          </a:p>
          <a:p>
            <a:r>
              <a:rPr lang="en-GB" dirty="0">
                <a:latin typeface="Modern Love" panose="04090805081005020601" pitchFamily="82" charset="0"/>
              </a:rPr>
              <a:t>                     NO</a:t>
            </a:r>
          </a:p>
          <a:p>
            <a:endParaRPr lang="en-GB" dirty="0">
              <a:latin typeface="Modern Love" panose="04090805081005020601" pitchFamily="82" charset="0"/>
            </a:endParaRPr>
          </a:p>
          <a:p>
            <a:endParaRPr lang="en-GB" dirty="0">
              <a:latin typeface="Modern Love" panose="04090805081005020601" pitchFamily="82" charset="0"/>
            </a:endParaRPr>
          </a:p>
          <a:p>
            <a:r>
              <a:rPr lang="en-GB" dirty="0">
                <a:latin typeface="Modern Love" panose="04090805081005020601" pitchFamily="82" charset="0"/>
              </a:rPr>
              <a:t>            SOMETIMES</a:t>
            </a:r>
          </a:p>
        </p:txBody>
      </p:sp>
    </p:spTree>
    <p:extLst>
      <p:ext uri="{BB962C8B-B14F-4D97-AF65-F5344CB8AC3E}">
        <p14:creationId xmlns:p14="http://schemas.microsoft.com/office/powerpoint/2010/main" val="404632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2000"/>
                                        <p:tgtEl>
                                          <p:spTgt spid="15">
                                            <p:txEl>
                                              <p:pRg st="0" end="0"/>
                                            </p:txEl>
                                          </p:spTgt>
                                        </p:tgtEl>
                                      </p:cBhvr>
                                    </p:animEffect>
                                    <p:anim calcmode="lin" valueType="num">
                                      <p:cBhvr>
                                        <p:cTn id="12"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15">
                                            <p:txEl>
                                              <p:pRg st="2" end="2"/>
                                            </p:txEl>
                                          </p:spTgt>
                                        </p:tgtEl>
                                      </p:cBhvr>
                                    </p:animEffect>
                                    <p:animScale>
                                      <p:cBhvr>
                                        <p:cTn id="18" dur="250" autoRev="1" fill="hold"/>
                                        <p:tgtEl>
                                          <p:spTgt spid="15">
                                            <p:txEl>
                                              <p:pRg st="2" end="2"/>
                                            </p:txEl>
                                          </p:spTgt>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15">
                                            <p:txEl>
                                              <p:pRg st="4" end="4"/>
                                            </p:txEl>
                                          </p:spTgt>
                                        </p:tgtEl>
                                      </p:cBhvr>
                                    </p:animEffect>
                                    <p:animScale>
                                      <p:cBhvr>
                                        <p:cTn id="21" dur="250" autoRev="1" fill="hold"/>
                                        <p:tgtEl>
                                          <p:spTgt spid="15">
                                            <p:txEl>
                                              <p:pRg st="4" end="4"/>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
                                            <p:txEl>
                                              <p:pRg st="9" end="9"/>
                                            </p:txEl>
                                          </p:spTgt>
                                        </p:tgtEl>
                                        <p:attrNameLst>
                                          <p:attrName>style.visibility</p:attrName>
                                        </p:attrNameLst>
                                      </p:cBhvr>
                                      <p:to>
                                        <p:strVal val="visible"/>
                                      </p:to>
                                    </p:set>
                                    <p:anim calcmode="lin" valueType="num">
                                      <p:cBhvr additive="base">
                                        <p:cTn id="26"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9" end="9"/>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xEl>
                                              <p:pRg st="12" end="12"/>
                                            </p:txEl>
                                          </p:spTgt>
                                        </p:tgtEl>
                                        <p:attrNameLst>
                                          <p:attrName>style.visibility</p:attrName>
                                        </p:attrNameLst>
                                      </p:cBhvr>
                                      <p:to>
                                        <p:strVal val="visible"/>
                                      </p:to>
                                    </p:set>
                                    <p:anim calcmode="lin" valueType="num">
                                      <p:cBhvr additive="base">
                                        <p:cTn id="30"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
                                            <p:txEl>
                                              <p:pRg st="12" end="1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
                                            <p:txEl>
                                              <p:pRg st="15" end="15"/>
                                            </p:txEl>
                                          </p:spTgt>
                                        </p:tgtEl>
                                        <p:attrNameLst>
                                          <p:attrName>style.visibility</p:attrName>
                                        </p:attrNameLst>
                                      </p:cBhvr>
                                      <p:to>
                                        <p:strVal val="visible"/>
                                      </p:to>
                                    </p:set>
                                    <p:anim calcmode="lin" valueType="num">
                                      <p:cBhvr additive="base">
                                        <p:cTn id="34" dur="500" fill="hold"/>
                                        <p:tgtEl>
                                          <p:spTgt spid="15">
                                            <p:txEl>
                                              <p:pRg st="15" end="1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074" name="Picture 2" descr="Nasiratul Ahmadiyya">
            <a:extLst>
              <a:ext uri="{FF2B5EF4-FFF2-40B4-BE49-F238E27FC236}">
                <a16:creationId xmlns:a16="http://schemas.microsoft.com/office/drawing/2014/main" id="{77D97351-F1EC-4D8B-8714-B632320D0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321" y="3771026"/>
            <a:ext cx="352425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A2F0BF-1000-4B34-8198-4D7AC5907E5B}"/>
              </a:ext>
            </a:extLst>
          </p:cNvPr>
          <p:cNvSpPr txBox="1"/>
          <p:nvPr/>
        </p:nvSpPr>
        <p:spPr>
          <a:xfrm>
            <a:off x="2649396" y="2584713"/>
            <a:ext cx="6893208" cy="1107996"/>
          </a:xfrm>
          <a:prstGeom prst="rect">
            <a:avLst/>
          </a:prstGeom>
          <a:noFill/>
          <a:effectLst>
            <a:glow rad="101600">
              <a:schemeClr val="accent2">
                <a:satMod val="175000"/>
                <a:alpha val="40000"/>
              </a:schemeClr>
            </a:glow>
          </a:effectLst>
        </p:spPr>
        <p:txBody>
          <a:bodyPr wrap="square" rtlCol="0">
            <a:spAutoFit/>
          </a:bodyPr>
          <a:lstStyle/>
          <a:p>
            <a:r>
              <a:rPr lang="en-GB" sz="6600" dirty="0">
                <a:latin typeface="Modern Love" panose="04090805081005020601" pitchFamily="82" charset="0"/>
              </a:rPr>
              <a:t>JAZAKAMULLAH</a:t>
            </a:r>
          </a:p>
        </p:txBody>
      </p:sp>
    </p:spTree>
    <p:extLst>
      <p:ext uri="{BB962C8B-B14F-4D97-AF65-F5344CB8AC3E}">
        <p14:creationId xmlns:p14="http://schemas.microsoft.com/office/powerpoint/2010/main" val="31019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074"/>
                                        </p:tgtEl>
                                      </p:cBhvr>
                                    </p:animEffect>
                                    <p:animScale>
                                      <p:cBhvr>
                                        <p:cTn id="12"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575</Words>
  <Application>Microsoft Office PowerPoint</Application>
  <PresentationFormat>Widescreen</PresentationFormat>
  <Paragraphs>105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Century Gothic</vt:lpstr>
      <vt:lpstr>Lucida Calligraphy</vt:lpstr>
      <vt:lpstr>Modern Love</vt:lpstr>
      <vt:lpstr>Office Theme</vt:lpstr>
      <vt:lpstr>Online Virtues </vt:lpstr>
      <vt:lpstr>PRUDENCE </vt:lpstr>
      <vt:lpstr> JUSTICE</vt:lpstr>
      <vt:lpstr>FORTITUDE</vt:lpstr>
      <vt:lpstr>FAITH</vt:lpstr>
      <vt:lpstr>TEMPERENCE</vt:lpstr>
      <vt:lpstr> HOPE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Virtues</dc:title>
  <dc:creator>Rukhma Mubarika</dc:creator>
  <cp:lastModifiedBy>munazza irum</cp:lastModifiedBy>
  <cp:revision>21</cp:revision>
  <dcterms:created xsi:type="dcterms:W3CDTF">2021-06-15T12:18:56Z</dcterms:created>
  <dcterms:modified xsi:type="dcterms:W3CDTF">2021-10-13T18:37:32Z</dcterms:modified>
</cp:coreProperties>
</file>