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2" d="100"/>
          <a:sy n="102" d="100"/>
        </p:scale>
        <p:origin x="120"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10/13/2021</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478352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10/13/2021</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493214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10/13/2021</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60678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10/13/2021</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17949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10/13/2021</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866453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10/13/2021</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801373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10/13/2021</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27860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10/13/2021</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22938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10/13/2021</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775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10/13/2021</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275525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10/13/2021</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66040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10/13/2021</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2655370066"/>
      </p:ext>
    </p:extLst>
  </p:cSld>
  <p:clrMap bg1="dk1" tx1="lt1" bg2="dk2"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27" r:id="rId5"/>
    <p:sldLayoutId id="2147483732" r:id="rId6"/>
    <p:sldLayoutId id="2147483728" r:id="rId7"/>
    <p:sldLayoutId id="2147483729" r:id="rId8"/>
    <p:sldLayoutId id="2147483730" r:id="rId9"/>
    <p:sldLayoutId id="2147483731" r:id="rId10"/>
    <p:sldLayoutId id="2147483733"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9B5A19-3592-48E2-BC31-90E092BD6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E2548C40-4C00-4E91-BFA6-84B4D66225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2" name="Rectangle 11">
              <a:extLst>
                <a:ext uri="{FF2B5EF4-FFF2-40B4-BE49-F238E27FC236}">
                  <a16:creationId xmlns:a16="http://schemas.microsoft.com/office/drawing/2014/main" id="{B6EE6BCA-C84E-4BED-B084-F599F7EE689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24695526-4BAA-4EFE-91C1-1E446117C0C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00DF9B86-7987-40DC-85D6-479F5A2E87C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A5465368-1AF5-43D6-BAD2-6BE8B04D94C7}"/>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CEB28D27-BDED-4D8C-94FC-58E93235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7AC833D-449C-45F4-9851-216F3681F2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09528AAE-A1EB-446C-81BE-BA5E4490E4E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9F7C0F2C-B581-402B-B4C4-6DFB71314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56A6B0D-707F-420B-BF4D-2CB60CCCA0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F8B7A59E-D61A-4BEB-A38A-1E8E5EBB837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DD99E1B6-CBC4-4306-9DFC-847D6D135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bg2">
                  <a:alpha val="40000"/>
                </a:schemeClr>
              </a:gs>
              <a:gs pos="37000">
                <a:schemeClr val="bg2">
                  <a:alpha val="4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8C36E299-E6F0-4788-9701-3497D8E9CC96}"/>
              </a:ext>
            </a:extLst>
          </p:cNvPr>
          <p:cNvSpPr>
            <a:spLocks noGrp="1"/>
          </p:cNvSpPr>
          <p:nvPr>
            <p:ph type="ctrTitle"/>
          </p:nvPr>
        </p:nvSpPr>
        <p:spPr>
          <a:xfrm>
            <a:off x="785251" y="1512372"/>
            <a:ext cx="4500561" cy="4259814"/>
          </a:xfrm>
        </p:spPr>
        <p:txBody>
          <a:bodyPr>
            <a:noAutofit/>
          </a:bodyPr>
          <a:lstStyle/>
          <a:p>
            <a:pPr algn="ctr"/>
            <a:r>
              <a:rPr lang="en-GB" sz="6600" dirty="0">
                <a:latin typeface="AR BLANCA" panose="02000000000000000000" pitchFamily="2" charset="0"/>
              </a:rPr>
              <a:t>SOCIAL MEDIA TO DARK WEB</a:t>
            </a:r>
            <a:br>
              <a:rPr lang="en-GB" sz="6600" dirty="0">
                <a:latin typeface="AR BLANCA" panose="02000000000000000000" pitchFamily="2" charset="0"/>
              </a:rPr>
            </a:br>
            <a:endParaRPr lang="en-GB" sz="6600" dirty="0">
              <a:latin typeface="AR BLANCA" panose="02000000000000000000" pitchFamily="2" charset="0"/>
            </a:endParaRPr>
          </a:p>
        </p:txBody>
      </p:sp>
      <p:grpSp>
        <p:nvGrpSpPr>
          <p:cNvPr id="25" name="Group 24">
            <a:extLst>
              <a:ext uri="{FF2B5EF4-FFF2-40B4-BE49-F238E27FC236}">
                <a16:creationId xmlns:a16="http://schemas.microsoft.com/office/drawing/2014/main" id="{3C16EB93-E299-481D-A004-769603D375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37600" y="3600"/>
            <a:ext cx="6854400" cy="6854400"/>
            <a:chOff x="0" y="3600"/>
            <a:chExt cx="6854400" cy="6854400"/>
          </a:xfrm>
        </p:grpSpPr>
        <p:sp>
          <p:nvSpPr>
            <p:cNvPr id="26" name="Oval 25">
              <a:extLst>
                <a:ext uri="{FF2B5EF4-FFF2-40B4-BE49-F238E27FC236}">
                  <a16:creationId xmlns:a16="http://schemas.microsoft.com/office/drawing/2014/main" id="{6CD13B55-E709-4E18-924B-655433A928E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A3B2E1D-0135-45FF-990A-436697D2071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62BD9E0F-507C-49AD-B619-B42B4D342D6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Colored powder on black background">
            <a:extLst>
              <a:ext uri="{FF2B5EF4-FFF2-40B4-BE49-F238E27FC236}">
                <a16:creationId xmlns:a16="http://schemas.microsoft.com/office/drawing/2014/main" id="{798C5382-A1DC-4709-851D-EBDF08A3E4EE}"/>
              </a:ext>
            </a:extLst>
          </p:cNvPr>
          <p:cNvPicPr>
            <a:picLocks noChangeAspect="1"/>
          </p:cNvPicPr>
          <p:nvPr/>
        </p:nvPicPr>
        <p:blipFill rotWithShape="1">
          <a:blip r:embed="rId2"/>
          <a:srcRect l="18465" r="25035"/>
          <a:stretch/>
        </p:blipFill>
        <p:spPr>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424418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6" name="Group 49">
            <a:extLst>
              <a:ext uri="{FF2B5EF4-FFF2-40B4-BE49-F238E27FC236}">
                <a16:creationId xmlns:a16="http://schemas.microsoft.com/office/drawing/2014/main" id="{BF4E480B-94D6-46F9-A2B6-B98D311FD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07" name="Rectangle 50">
              <a:extLst>
                <a:ext uri="{FF2B5EF4-FFF2-40B4-BE49-F238E27FC236}">
                  <a16:creationId xmlns:a16="http://schemas.microsoft.com/office/drawing/2014/main" id="{07183CDE-91A1-40C3-8E80-66F89E1C2D5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52" name="Oval 51">
              <a:extLst>
                <a:ext uri="{FF2B5EF4-FFF2-40B4-BE49-F238E27FC236}">
                  <a16:creationId xmlns:a16="http://schemas.microsoft.com/office/drawing/2014/main" id="{A6756515-F9AA-46BD-8DD2-AA15BA492A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8" name="Oval 52">
              <a:extLst>
                <a:ext uri="{FF2B5EF4-FFF2-40B4-BE49-F238E27FC236}">
                  <a16:creationId xmlns:a16="http://schemas.microsoft.com/office/drawing/2014/main" id="{ABA365E2-8B71-408B-9092-0104216AC7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54" name="Group 53">
              <a:extLst>
                <a:ext uri="{FF2B5EF4-FFF2-40B4-BE49-F238E27FC236}">
                  <a16:creationId xmlns:a16="http://schemas.microsoft.com/office/drawing/2014/main" id="{BEDB8D7A-1BF6-4CDB-B93A-7736955F504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59" name="Rectangle 58">
                <a:extLst>
                  <a:ext uri="{FF2B5EF4-FFF2-40B4-BE49-F238E27FC236}">
                    <a16:creationId xmlns:a16="http://schemas.microsoft.com/office/drawing/2014/main" id="{5AACD774-5167-46C7-8A62-6E2FE4BE9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9" name="Rectangle 59">
                <a:extLst>
                  <a:ext uri="{FF2B5EF4-FFF2-40B4-BE49-F238E27FC236}">
                    <a16:creationId xmlns:a16="http://schemas.microsoft.com/office/drawing/2014/main" id="{06E0F2D8-452E-48F9-9912-C47EAEAE1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55" name="Group 54">
              <a:extLst>
                <a:ext uri="{FF2B5EF4-FFF2-40B4-BE49-F238E27FC236}">
                  <a16:creationId xmlns:a16="http://schemas.microsoft.com/office/drawing/2014/main" id="{91FBBF95-430B-427C-A6E8-DB899217FC0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57" name="Rectangle 56">
                <a:extLst>
                  <a:ext uri="{FF2B5EF4-FFF2-40B4-BE49-F238E27FC236}">
                    <a16:creationId xmlns:a16="http://schemas.microsoft.com/office/drawing/2014/main" id="{BEE64698-3ED2-4395-B7FC-65248E437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0" name="Rectangle 57">
                <a:extLst>
                  <a:ext uri="{FF2B5EF4-FFF2-40B4-BE49-F238E27FC236}">
                    <a16:creationId xmlns:a16="http://schemas.microsoft.com/office/drawing/2014/main" id="{FE20B1E1-CE09-4C2A-A3FB-DB8026C54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56" name="Rectangle 55">
              <a:extLst>
                <a:ext uri="{FF2B5EF4-FFF2-40B4-BE49-F238E27FC236}">
                  <a16:creationId xmlns:a16="http://schemas.microsoft.com/office/drawing/2014/main" id="{0CB2405B-A907-48B3-906A-FB3573C0B28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1" name="Rectangle 61">
            <a:extLst>
              <a:ext uri="{FF2B5EF4-FFF2-40B4-BE49-F238E27FC236}">
                <a16:creationId xmlns:a16="http://schemas.microsoft.com/office/drawing/2014/main" id="{6DC8E2D9-6729-4614-8667-C1016D318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useBgFill="1">
        <p:nvSpPr>
          <p:cNvPr id="112" name="Rectangle 63">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3" name="Group 65">
            <a:extLst>
              <a:ext uri="{FF2B5EF4-FFF2-40B4-BE49-F238E27FC236}">
                <a16:creationId xmlns:a16="http://schemas.microsoft.com/office/drawing/2014/main" id="{2A745492-95CF-4812-9BF8-F331CCF4E2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114" name="Oval 66">
              <a:extLst>
                <a:ext uri="{FF2B5EF4-FFF2-40B4-BE49-F238E27FC236}">
                  <a16:creationId xmlns:a16="http://schemas.microsoft.com/office/drawing/2014/main" id="{5EBA559C-9528-4DF6-97A9-9F1B15754E7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67">
              <a:extLst>
                <a:ext uri="{FF2B5EF4-FFF2-40B4-BE49-F238E27FC236}">
                  <a16:creationId xmlns:a16="http://schemas.microsoft.com/office/drawing/2014/main" id="{788FD41A-2B00-4751-85D7-9C68D15D6B4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68">
              <a:extLst>
                <a:ext uri="{FF2B5EF4-FFF2-40B4-BE49-F238E27FC236}">
                  <a16:creationId xmlns:a16="http://schemas.microsoft.com/office/drawing/2014/main" id="{97CDAE9A-F5BF-4BA9-B6CE-A87B6A8ECC0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1" name="Freeform: Shape 70">
            <a:extLst>
              <a:ext uri="{FF2B5EF4-FFF2-40B4-BE49-F238E27FC236}">
                <a16:creationId xmlns:a16="http://schemas.microsoft.com/office/drawing/2014/main" id="{1AE9598F-D7DE-4210-9654-7305376240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6000" y="1"/>
            <a:ext cx="6858000" cy="6857999"/>
          </a:xfrm>
          <a:custGeom>
            <a:avLst/>
            <a:gdLst>
              <a:gd name="connsiteX0" fmla="*/ 3428961 w 6858000"/>
              <a:gd name="connsiteY0" fmla="*/ 0 h 6857999"/>
              <a:gd name="connsiteX1" fmla="*/ 3429042 w 6858000"/>
              <a:gd name="connsiteY1" fmla="*/ 0 h 6857999"/>
              <a:gd name="connsiteX2" fmla="*/ 3605457 w 6858000"/>
              <a:gd name="connsiteY2" fmla="*/ 4461 h 6857999"/>
              <a:gd name="connsiteX3" fmla="*/ 6858000 w 6858000"/>
              <a:gd name="connsiteY3" fmla="*/ 3429000 h 6857999"/>
              <a:gd name="connsiteX4" fmla="*/ 3429001 w 6858000"/>
              <a:gd name="connsiteY4" fmla="*/ 6857999 h 6857999"/>
              <a:gd name="connsiteX5" fmla="*/ 0 w 6858000"/>
              <a:gd name="connsiteY5" fmla="*/ 3429000 h 6857999"/>
              <a:gd name="connsiteX6" fmla="*/ 3252545 w 6858000"/>
              <a:gd name="connsiteY6" fmla="*/ 44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6857999">
                <a:moveTo>
                  <a:pt x="3428961" y="0"/>
                </a:moveTo>
                <a:lnTo>
                  <a:pt x="3429042" y="0"/>
                </a:lnTo>
                <a:lnTo>
                  <a:pt x="3605457" y="4461"/>
                </a:lnTo>
                <a:cubicBezTo>
                  <a:pt x="5417236" y="96300"/>
                  <a:pt x="6858000" y="1594396"/>
                  <a:pt x="6858000" y="3429000"/>
                </a:cubicBezTo>
                <a:cubicBezTo>
                  <a:pt x="6858000" y="5322784"/>
                  <a:pt x="5322784" y="6857999"/>
                  <a:pt x="3429001" y="6857999"/>
                </a:cubicBezTo>
                <a:cubicBezTo>
                  <a:pt x="1535216" y="6857999"/>
                  <a:pt x="0" y="5322784"/>
                  <a:pt x="0" y="3429000"/>
                </a:cubicBezTo>
                <a:cubicBezTo>
                  <a:pt x="0" y="1594396"/>
                  <a:pt x="1440765" y="96300"/>
                  <a:pt x="3252545" y="4461"/>
                </a:cubicBezTo>
                <a:close/>
              </a:path>
            </a:pathLst>
          </a:custGeom>
          <a:solidFill>
            <a:srgbClr val="FFFFFF"/>
          </a:solidFill>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13010BA-A511-450C-B08A-140BC44FF251}"/>
              </a:ext>
            </a:extLst>
          </p:cNvPr>
          <p:cNvSpPr>
            <a:spLocks noGrp="1"/>
          </p:cNvSpPr>
          <p:nvPr>
            <p:ph type="title"/>
          </p:nvPr>
        </p:nvSpPr>
        <p:spPr>
          <a:xfrm>
            <a:off x="690089" y="1032974"/>
            <a:ext cx="5437187" cy="4792050"/>
          </a:xfrm>
        </p:spPr>
        <p:txBody>
          <a:bodyPr vert="horz" lIns="91440" tIns="45720" rIns="91440" bIns="45720" rtlCol="0" anchor="t">
            <a:normAutofit/>
          </a:bodyPr>
          <a:lstStyle/>
          <a:p>
            <a:pPr algn="ctr"/>
            <a:r>
              <a:rPr lang="en-US" sz="8800" dirty="0">
                <a:latin typeface="AR BLANCA" panose="02000000000000000000" pitchFamily="2" charset="0"/>
              </a:rPr>
              <a:t>Let’s</a:t>
            </a:r>
            <a:br>
              <a:rPr lang="en-US" sz="8800" dirty="0">
                <a:latin typeface="AR BLANCA" panose="02000000000000000000" pitchFamily="2" charset="0"/>
              </a:rPr>
            </a:br>
            <a:r>
              <a:rPr lang="en-US" sz="8800" dirty="0">
                <a:latin typeface="AR BLANCA" panose="02000000000000000000" pitchFamily="2" charset="0"/>
              </a:rPr>
              <a:t> take a Selfie…</a:t>
            </a:r>
          </a:p>
        </p:txBody>
      </p:sp>
      <p:pic>
        <p:nvPicPr>
          <p:cNvPr id="45" name="Content Placeholder 44">
            <a:extLst>
              <a:ext uri="{FF2B5EF4-FFF2-40B4-BE49-F238E27FC236}">
                <a16:creationId xmlns:a16="http://schemas.microsoft.com/office/drawing/2014/main" id="{7E2CCBC5-81C8-42F9-95EE-D81329BCE307}"/>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backgroundRemoval t="5000" b="90000" l="5682" r="93409">
                        <a14:foregroundMark x1="55114" y1="21905" x2="55114" y2="21905"/>
                        <a14:foregroundMark x1="13977" y1="21429" x2="13977" y2="21429"/>
                        <a14:foregroundMark x1="5909" y1="30357" x2="5909" y2="30357"/>
                        <a14:foregroundMark x1="11477" y1="6548" x2="11477" y2="6548"/>
                        <a14:foregroundMark x1="59545" y1="5238" x2="59545" y2="5238"/>
                        <a14:foregroundMark x1="91364" y1="59405" x2="91364" y2="59405"/>
                        <a14:foregroundMark x1="93409" y1="62024" x2="93409" y2="62024"/>
                      </a14:backgroundRemoval>
                    </a14:imgEffect>
                  </a14:imgLayer>
                </a14:imgProps>
              </a:ext>
            </a:extLst>
          </a:blip>
          <a:stretch>
            <a:fillRect/>
          </a:stretch>
        </p:blipFill>
        <p:spPr>
          <a:xfrm>
            <a:off x="6525000" y="1710818"/>
            <a:ext cx="3600000" cy="3436363"/>
          </a:xfrm>
          <a:prstGeom prst="rect">
            <a:avLst/>
          </a:prstGeom>
        </p:spPr>
      </p:pic>
    </p:spTree>
    <p:extLst>
      <p:ext uri="{BB962C8B-B14F-4D97-AF65-F5344CB8AC3E}">
        <p14:creationId xmlns:p14="http://schemas.microsoft.com/office/powerpoint/2010/main" val="160020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1" name="Rectangle 20">
            <a:extLst>
              <a:ext uri="{FF2B5EF4-FFF2-40B4-BE49-F238E27FC236}">
                <a16:creationId xmlns:a16="http://schemas.microsoft.com/office/drawing/2014/main" id="{6DC8E2D9-6729-4614-8667-C1016D318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useBgFill="1">
        <p:nvSpPr>
          <p:cNvPr id="23" name="Rectangle 22">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2A745492-95CF-4812-9BF8-F331CCF4E2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26" name="Oval 25">
              <a:extLst>
                <a:ext uri="{FF2B5EF4-FFF2-40B4-BE49-F238E27FC236}">
                  <a16:creationId xmlns:a16="http://schemas.microsoft.com/office/drawing/2014/main" id="{5EBA559C-9528-4DF6-97A9-9F1B15754E7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88FD41A-2B00-4751-85D7-9C68D15D6B4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7CDAE9A-F5BF-4BA9-B6CE-A87B6A8ECC0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Freeform: Shape 29">
            <a:extLst>
              <a:ext uri="{FF2B5EF4-FFF2-40B4-BE49-F238E27FC236}">
                <a16:creationId xmlns:a16="http://schemas.microsoft.com/office/drawing/2014/main" id="{1AE9598F-D7DE-4210-9654-7305376240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6000" y="1"/>
            <a:ext cx="6858000" cy="6857999"/>
          </a:xfrm>
          <a:custGeom>
            <a:avLst/>
            <a:gdLst>
              <a:gd name="connsiteX0" fmla="*/ 3428961 w 6858000"/>
              <a:gd name="connsiteY0" fmla="*/ 0 h 6857999"/>
              <a:gd name="connsiteX1" fmla="*/ 3429042 w 6858000"/>
              <a:gd name="connsiteY1" fmla="*/ 0 h 6857999"/>
              <a:gd name="connsiteX2" fmla="*/ 3605457 w 6858000"/>
              <a:gd name="connsiteY2" fmla="*/ 4461 h 6857999"/>
              <a:gd name="connsiteX3" fmla="*/ 6858000 w 6858000"/>
              <a:gd name="connsiteY3" fmla="*/ 3429000 h 6857999"/>
              <a:gd name="connsiteX4" fmla="*/ 3429001 w 6858000"/>
              <a:gd name="connsiteY4" fmla="*/ 6857999 h 6857999"/>
              <a:gd name="connsiteX5" fmla="*/ 0 w 6858000"/>
              <a:gd name="connsiteY5" fmla="*/ 3429000 h 6857999"/>
              <a:gd name="connsiteX6" fmla="*/ 3252545 w 6858000"/>
              <a:gd name="connsiteY6" fmla="*/ 44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6857999">
                <a:moveTo>
                  <a:pt x="3428961" y="0"/>
                </a:moveTo>
                <a:lnTo>
                  <a:pt x="3429042" y="0"/>
                </a:lnTo>
                <a:lnTo>
                  <a:pt x="3605457" y="4461"/>
                </a:lnTo>
                <a:cubicBezTo>
                  <a:pt x="5417236" y="96300"/>
                  <a:pt x="6858000" y="1594396"/>
                  <a:pt x="6858000" y="3429000"/>
                </a:cubicBezTo>
                <a:cubicBezTo>
                  <a:pt x="6858000" y="5322784"/>
                  <a:pt x="5322784" y="6857999"/>
                  <a:pt x="3429001" y="6857999"/>
                </a:cubicBezTo>
                <a:cubicBezTo>
                  <a:pt x="1535216" y="6857999"/>
                  <a:pt x="0" y="5322784"/>
                  <a:pt x="0" y="3429000"/>
                </a:cubicBezTo>
                <a:cubicBezTo>
                  <a:pt x="0" y="1594396"/>
                  <a:pt x="1440765" y="96300"/>
                  <a:pt x="3252545" y="4461"/>
                </a:cubicBezTo>
                <a:close/>
              </a:path>
            </a:pathLst>
          </a:custGeom>
          <a:solidFill>
            <a:srgbClr val="FFFFFF"/>
          </a:solidFill>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1CE7EEB-4363-462D-8DB9-16C7AA15C460}"/>
              </a:ext>
            </a:extLst>
          </p:cNvPr>
          <p:cNvSpPr>
            <a:spLocks noGrp="1"/>
          </p:cNvSpPr>
          <p:nvPr>
            <p:ph type="title"/>
          </p:nvPr>
        </p:nvSpPr>
        <p:spPr>
          <a:xfrm>
            <a:off x="276658" y="1714500"/>
            <a:ext cx="5437187" cy="4792050"/>
          </a:xfrm>
        </p:spPr>
        <p:txBody>
          <a:bodyPr vert="horz" lIns="91440" tIns="45720" rIns="91440" bIns="45720" rtlCol="0" anchor="t">
            <a:normAutofit/>
          </a:bodyPr>
          <a:lstStyle/>
          <a:p>
            <a:pPr algn="ctr"/>
            <a:r>
              <a:rPr lang="en-US" sz="6800" dirty="0">
                <a:latin typeface="AR BLANCA" panose="02000000000000000000" pitchFamily="2" charset="0"/>
              </a:rPr>
              <a:t>After Uploading On Social Media</a:t>
            </a:r>
            <a:br>
              <a:rPr lang="en-US" sz="6800" dirty="0">
                <a:latin typeface="AR BLANCA" panose="02000000000000000000" pitchFamily="2" charset="0"/>
              </a:rPr>
            </a:br>
            <a:endParaRPr lang="en-US" sz="6800" dirty="0">
              <a:latin typeface="AR BLANCA" panose="02000000000000000000" pitchFamily="2" charset="0"/>
            </a:endParaRPr>
          </a:p>
        </p:txBody>
      </p:sp>
      <p:pic>
        <p:nvPicPr>
          <p:cNvPr id="4" name="Content Placeholder 3">
            <a:extLst>
              <a:ext uri="{FF2B5EF4-FFF2-40B4-BE49-F238E27FC236}">
                <a16:creationId xmlns:a16="http://schemas.microsoft.com/office/drawing/2014/main" id="{DAF3B6B1-628D-4295-A120-C4815A87161F}"/>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backgroundRemoval t="7464" b="89929" l="9953" r="89929">
                        <a14:foregroundMark x1="30095" y1="7464" x2="30095" y2="7464"/>
                        <a14:foregroundMark x1="52014" y1="13270" x2="52014" y2="13270"/>
                        <a14:foregroundMark x1="56398" y1="84123" x2="56398" y2="84123"/>
                        <a14:foregroundMark x1="49882" y1="84123" x2="49882" y2="84123"/>
                        <a14:foregroundMark x1="38507" y1="82938" x2="38507" y2="82938"/>
                        <a14:foregroundMark x1="52725" y1="14455" x2="52725" y2="14455"/>
                        <a14:foregroundMark x1="59242" y1="15758" x2="59242" y2="15758"/>
                        <a14:foregroundMark x1="59005" y1="15521" x2="59005" y2="15521"/>
                        <a14:foregroundMark x1="62915" y1="15521" x2="67654" y2="40995"/>
                        <a14:foregroundMark x1="67654" y1="40995" x2="67417" y2="41706"/>
                      </a14:backgroundRemoval>
                    </a14:imgEffect>
                  </a14:imgLayer>
                </a14:imgProps>
              </a:ext>
            </a:extLst>
          </a:blip>
          <a:stretch>
            <a:fillRect/>
          </a:stretch>
        </p:blipFill>
        <p:spPr>
          <a:xfrm>
            <a:off x="6017015" y="1019828"/>
            <a:ext cx="4741998" cy="4741998"/>
          </a:xfrm>
          <a:prstGeom prst="rect">
            <a:avLst/>
          </a:prstGeom>
        </p:spPr>
      </p:pic>
    </p:spTree>
    <p:extLst>
      <p:ext uri="{BB962C8B-B14F-4D97-AF65-F5344CB8AC3E}">
        <p14:creationId xmlns:p14="http://schemas.microsoft.com/office/powerpoint/2010/main" val="265001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A10581-08F2-4D9E-8CB4-07ECFEE95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9E2092A-4250-4BDD-AC6C-CA57E30DDD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7266875" cy="6858000"/>
            <a:chOff x="0" y="0"/>
            <a:chExt cx="7266875" cy="6858000"/>
          </a:xfrm>
        </p:grpSpPr>
        <p:sp>
          <p:nvSpPr>
            <p:cNvPr id="11" name="Freeform: Shape 10">
              <a:extLst>
                <a:ext uri="{FF2B5EF4-FFF2-40B4-BE49-F238E27FC236}">
                  <a16:creationId xmlns:a16="http://schemas.microsoft.com/office/drawing/2014/main" id="{FA1EE7D2-EB27-4C6C-8E54-CBCDDCA178F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3600"/>
              <a:ext cx="7266875" cy="6854400"/>
            </a:xfrm>
            <a:custGeom>
              <a:avLst/>
              <a:gdLst>
                <a:gd name="connsiteX0" fmla="*/ 3839675 w 7266875"/>
                <a:gd name="connsiteY0" fmla="*/ 0 h 6854400"/>
                <a:gd name="connsiteX1" fmla="*/ 7266875 w 7266875"/>
                <a:gd name="connsiteY1" fmla="*/ 3427200 h 6854400"/>
                <a:gd name="connsiteX2" fmla="*/ 3839675 w 7266875"/>
                <a:gd name="connsiteY2" fmla="*/ 6854400 h 6854400"/>
                <a:gd name="connsiteX3" fmla="*/ 3489264 w 7266875"/>
                <a:gd name="connsiteY3" fmla="*/ 6836706 h 6854400"/>
                <a:gd name="connsiteX4" fmla="*/ 3327588 w 7266875"/>
                <a:gd name="connsiteY4" fmla="*/ 6816161 h 6854400"/>
                <a:gd name="connsiteX5" fmla="*/ 3174464 w 7266875"/>
                <a:gd name="connsiteY5" fmla="*/ 6839531 h 6854400"/>
                <a:gd name="connsiteX6" fmla="*/ 2880000 w 7266875"/>
                <a:gd name="connsiteY6" fmla="*/ 6854400 h 6854400"/>
                <a:gd name="connsiteX7" fmla="*/ 0 w 7266875"/>
                <a:gd name="connsiteY7" fmla="*/ 3974400 h 6854400"/>
                <a:gd name="connsiteX8" fmla="*/ 226325 w 7266875"/>
                <a:gd name="connsiteY8" fmla="*/ 2853374 h 6854400"/>
                <a:gd name="connsiteX9" fmla="*/ 258015 w 7266875"/>
                <a:gd name="connsiteY9" fmla="*/ 2787590 h 6854400"/>
                <a:gd name="connsiteX10" fmla="*/ 224445 w 7266875"/>
                <a:gd name="connsiteY10" fmla="*/ 2657030 h 6854400"/>
                <a:gd name="connsiteX11" fmla="*/ 180561 w 7266875"/>
                <a:gd name="connsiteY11" fmla="*/ 2221714 h 6854400"/>
                <a:gd name="connsiteX12" fmla="*/ 2340561 w 7266875"/>
                <a:gd name="connsiteY12" fmla="*/ 61714 h 6854400"/>
                <a:gd name="connsiteX13" fmla="*/ 2828370 w 7266875"/>
                <a:gd name="connsiteY13" fmla="*/ 117025 h 6854400"/>
                <a:gd name="connsiteX14" fmla="*/ 2891183 w 7266875"/>
                <a:gd name="connsiteY14" fmla="*/ 134017 h 6854400"/>
                <a:gd name="connsiteX15" fmla="*/ 2983165 w 7266875"/>
                <a:gd name="connsiteY15" fmla="*/ 107897 h 6854400"/>
                <a:gd name="connsiteX16" fmla="*/ 3839675 w 7266875"/>
                <a:gd name="connsiteY16" fmla="*/ 0 h 685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66875" h="6854400">
                  <a:moveTo>
                    <a:pt x="3839675" y="0"/>
                  </a:moveTo>
                  <a:cubicBezTo>
                    <a:pt x="5732465" y="0"/>
                    <a:pt x="7266875" y="1534410"/>
                    <a:pt x="7266875" y="3427200"/>
                  </a:cubicBezTo>
                  <a:cubicBezTo>
                    <a:pt x="7266875" y="5319990"/>
                    <a:pt x="5732465" y="6854400"/>
                    <a:pt x="3839675" y="6854400"/>
                  </a:cubicBezTo>
                  <a:cubicBezTo>
                    <a:pt x="3721376" y="6854400"/>
                    <a:pt x="3604476" y="6848406"/>
                    <a:pt x="3489264" y="6836706"/>
                  </a:cubicBezTo>
                  <a:lnTo>
                    <a:pt x="3327588" y="6816161"/>
                  </a:lnTo>
                  <a:lnTo>
                    <a:pt x="3174464" y="6839531"/>
                  </a:lnTo>
                  <a:cubicBezTo>
                    <a:pt x="3077646" y="6849363"/>
                    <a:pt x="2979412" y="6854400"/>
                    <a:pt x="2880000" y="6854400"/>
                  </a:cubicBezTo>
                  <a:cubicBezTo>
                    <a:pt x="1289420" y="6854400"/>
                    <a:pt x="0" y="5564980"/>
                    <a:pt x="0" y="3974400"/>
                  </a:cubicBezTo>
                  <a:cubicBezTo>
                    <a:pt x="0" y="3576755"/>
                    <a:pt x="80589" y="3197933"/>
                    <a:pt x="226325" y="2853374"/>
                  </a:cubicBezTo>
                  <a:lnTo>
                    <a:pt x="258015" y="2787590"/>
                  </a:lnTo>
                  <a:lnTo>
                    <a:pt x="224445" y="2657030"/>
                  </a:lnTo>
                  <a:cubicBezTo>
                    <a:pt x="195672" y="2516419"/>
                    <a:pt x="180561" y="2370831"/>
                    <a:pt x="180561" y="2221714"/>
                  </a:cubicBezTo>
                  <a:cubicBezTo>
                    <a:pt x="180561" y="1028779"/>
                    <a:pt x="1147626" y="61714"/>
                    <a:pt x="2340561" y="61714"/>
                  </a:cubicBezTo>
                  <a:cubicBezTo>
                    <a:pt x="2508318" y="61714"/>
                    <a:pt x="2671608" y="80838"/>
                    <a:pt x="2828370" y="117025"/>
                  </a:cubicBezTo>
                  <a:lnTo>
                    <a:pt x="2891183" y="134017"/>
                  </a:lnTo>
                  <a:lnTo>
                    <a:pt x="2983165" y="107897"/>
                  </a:lnTo>
                  <a:cubicBezTo>
                    <a:pt x="3256928" y="37461"/>
                    <a:pt x="3543927" y="0"/>
                    <a:pt x="3839675" y="0"/>
                  </a:cubicBezTo>
                  <a:close/>
                </a:path>
              </a:pathLst>
            </a:custGeom>
            <a:solidFill>
              <a:schemeClr val="bg2">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A73CF8FD-0917-4279-B6E7-120EE392F79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1094400"/>
              <a:ext cx="5760000" cy="5760000"/>
            </a:xfrm>
            <a:prstGeom prst="ellipse">
              <a:avLst/>
            </a:prstGeom>
            <a:solidFill>
              <a:schemeClr val="accent1">
                <a:alpha val="4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A3FA15-CF3D-4F2B-BB5C-18E5DB3057C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80561" y="61714"/>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776AED5-83E6-4A3D-B609-7CCABAD440D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12475" y="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B817145C-C0A7-4380-A91D-0BFD675BB4BC}"/>
              </a:ext>
            </a:extLst>
          </p:cNvPr>
          <p:cNvSpPr>
            <a:spLocks noGrp="1"/>
          </p:cNvSpPr>
          <p:nvPr>
            <p:ph type="title"/>
          </p:nvPr>
        </p:nvSpPr>
        <p:spPr>
          <a:xfrm>
            <a:off x="922020" y="833015"/>
            <a:ext cx="5193960" cy="5202026"/>
          </a:xfrm>
        </p:spPr>
        <p:txBody>
          <a:bodyPr anchor="ctr">
            <a:normAutofit/>
          </a:bodyPr>
          <a:lstStyle/>
          <a:p>
            <a:pPr algn="ctr"/>
            <a:r>
              <a:rPr lang="en-GB" dirty="0"/>
              <a:t>But the truth is…</a:t>
            </a:r>
            <a:endParaRPr lang="en-GB"/>
          </a:p>
        </p:txBody>
      </p:sp>
      <p:sp>
        <p:nvSpPr>
          <p:cNvPr id="3" name="Content Placeholder 2">
            <a:extLst>
              <a:ext uri="{FF2B5EF4-FFF2-40B4-BE49-F238E27FC236}">
                <a16:creationId xmlns:a16="http://schemas.microsoft.com/office/drawing/2014/main" id="{82B5F4A3-4A78-468D-AF76-D26541C8FB64}"/>
              </a:ext>
            </a:extLst>
          </p:cNvPr>
          <p:cNvSpPr>
            <a:spLocks noGrp="1"/>
          </p:cNvSpPr>
          <p:nvPr>
            <p:ph idx="1"/>
          </p:nvPr>
        </p:nvSpPr>
        <p:spPr>
          <a:xfrm>
            <a:off x="7104062" y="540347"/>
            <a:ext cx="4537075" cy="5760000"/>
          </a:xfrm>
        </p:spPr>
        <p:txBody>
          <a:bodyPr anchor="ctr">
            <a:normAutofit/>
          </a:bodyPr>
          <a:lstStyle/>
          <a:p>
            <a:r>
              <a:rPr lang="en-GB" dirty="0"/>
              <a:t>Posting and sharing photos online seems harmless, but you could be inadvertently leaking sensitive business and personal information, according to experts.</a:t>
            </a:r>
          </a:p>
          <a:p>
            <a:r>
              <a:rPr lang="en-GB" dirty="0"/>
              <a:t>Virtually all smartphones can track you through what is known as geotagging, adding location data from satellites. If you leave your phone’s location services on, this information is added to your photos by default. The tag stays with the picture even after it’s shared online, allowing you to be tracked.</a:t>
            </a:r>
          </a:p>
          <a:p>
            <a:endParaRPr lang="en-GB" dirty="0"/>
          </a:p>
        </p:txBody>
      </p:sp>
    </p:spTree>
    <p:extLst>
      <p:ext uri="{BB962C8B-B14F-4D97-AF65-F5344CB8AC3E}">
        <p14:creationId xmlns:p14="http://schemas.microsoft.com/office/powerpoint/2010/main" val="184369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A10581-08F2-4D9E-8CB4-07ECFEE95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9E2092A-4250-4BDD-AC6C-CA57E30DDD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7266875" cy="6858000"/>
            <a:chOff x="0" y="0"/>
            <a:chExt cx="7266875" cy="6858000"/>
          </a:xfrm>
        </p:grpSpPr>
        <p:sp>
          <p:nvSpPr>
            <p:cNvPr id="11" name="Freeform: Shape 10">
              <a:extLst>
                <a:ext uri="{FF2B5EF4-FFF2-40B4-BE49-F238E27FC236}">
                  <a16:creationId xmlns:a16="http://schemas.microsoft.com/office/drawing/2014/main" id="{FA1EE7D2-EB27-4C6C-8E54-CBCDDCA178F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3600"/>
              <a:ext cx="7266875" cy="6854400"/>
            </a:xfrm>
            <a:custGeom>
              <a:avLst/>
              <a:gdLst>
                <a:gd name="connsiteX0" fmla="*/ 3839675 w 7266875"/>
                <a:gd name="connsiteY0" fmla="*/ 0 h 6854400"/>
                <a:gd name="connsiteX1" fmla="*/ 7266875 w 7266875"/>
                <a:gd name="connsiteY1" fmla="*/ 3427200 h 6854400"/>
                <a:gd name="connsiteX2" fmla="*/ 3839675 w 7266875"/>
                <a:gd name="connsiteY2" fmla="*/ 6854400 h 6854400"/>
                <a:gd name="connsiteX3" fmla="*/ 3489264 w 7266875"/>
                <a:gd name="connsiteY3" fmla="*/ 6836706 h 6854400"/>
                <a:gd name="connsiteX4" fmla="*/ 3327588 w 7266875"/>
                <a:gd name="connsiteY4" fmla="*/ 6816161 h 6854400"/>
                <a:gd name="connsiteX5" fmla="*/ 3174464 w 7266875"/>
                <a:gd name="connsiteY5" fmla="*/ 6839531 h 6854400"/>
                <a:gd name="connsiteX6" fmla="*/ 2880000 w 7266875"/>
                <a:gd name="connsiteY6" fmla="*/ 6854400 h 6854400"/>
                <a:gd name="connsiteX7" fmla="*/ 0 w 7266875"/>
                <a:gd name="connsiteY7" fmla="*/ 3974400 h 6854400"/>
                <a:gd name="connsiteX8" fmla="*/ 226325 w 7266875"/>
                <a:gd name="connsiteY8" fmla="*/ 2853374 h 6854400"/>
                <a:gd name="connsiteX9" fmla="*/ 258015 w 7266875"/>
                <a:gd name="connsiteY9" fmla="*/ 2787590 h 6854400"/>
                <a:gd name="connsiteX10" fmla="*/ 224445 w 7266875"/>
                <a:gd name="connsiteY10" fmla="*/ 2657030 h 6854400"/>
                <a:gd name="connsiteX11" fmla="*/ 180561 w 7266875"/>
                <a:gd name="connsiteY11" fmla="*/ 2221714 h 6854400"/>
                <a:gd name="connsiteX12" fmla="*/ 2340561 w 7266875"/>
                <a:gd name="connsiteY12" fmla="*/ 61714 h 6854400"/>
                <a:gd name="connsiteX13" fmla="*/ 2828370 w 7266875"/>
                <a:gd name="connsiteY13" fmla="*/ 117025 h 6854400"/>
                <a:gd name="connsiteX14" fmla="*/ 2891183 w 7266875"/>
                <a:gd name="connsiteY14" fmla="*/ 134017 h 6854400"/>
                <a:gd name="connsiteX15" fmla="*/ 2983165 w 7266875"/>
                <a:gd name="connsiteY15" fmla="*/ 107897 h 6854400"/>
                <a:gd name="connsiteX16" fmla="*/ 3839675 w 7266875"/>
                <a:gd name="connsiteY16" fmla="*/ 0 h 685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66875" h="6854400">
                  <a:moveTo>
                    <a:pt x="3839675" y="0"/>
                  </a:moveTo>
                  <a:cubicBezTo>
                    <a:pt x="5732465" y="0"/>
                    <a:pt x="7266875" y="1534410"/>
                    <a:pt x="7266875" y="3427200"/>
                  </a:cubicBezTo>
                  <a:cubicBezTo>
                    <a:pt x="7266875" y="5319990"/>
                    <a:pt x="5732465" y="6854400"/>
                    <a:pt x="3839675" y="6854400"/>
                  </a:cubicBezTo>
                  <a:cubicBezTo>
                    <a:pt x="3721376" y="6854400"/>
                    <a:pt x="3604476" y="6848406"/>
                    <a:pt x="3489264" y="6836706"/>
                  </a:cubicBezTo>
                  <a:lnTo>
                    <a:pt x="3327588" y="6816161"/>
                  </a:lnTo>
                  <a:lnTo>
                    <a:pt x="3174464" y="6839531"/>
                  </a:lnTo>
                  <a:cubicBezTo>
                    <a:pt x="3077646" y="6849363"/>
                    <a:pt x="2979412" y="6854400"/>
                    <a:pt x="2880000" y="6854400"/>
                  </a:cubicBezTo>
                  <a:cubicBezTo>
                    <a:pt x="1289420" y="6854400"/>
                    <a:pt x="0" y="5564980"/>
                    <a:pt x="0" y="3974400"/>
                  </a:cubicBezTo>
                  <a:cubicBezTo>
                    <a:pt x="0" y="3576755"/>
                    <a:pt x="80589" y="3197933"/>
                    <a:pt x="226325" y="2853374"/>
                  </a:cubicBezTo>
                  <a:lnTo>
                    <a:pt x="258015" y="2787590"/>
                  </a:lnTo>
                  <a:lnTo>
                    <a:pt x="224445" y="2657030"/>
                  </a:lnTo>
                  <a:cubicBezTo>
                    <a:pt x="195672" y="2516419"/>
                    <a:pt x="180561" y="2370831"/>
                    <a:pt x="180561" y="2221714"/>
                  </a:cubicBezTo>
                  <a:cubicBezTo>
                    <a:pt x="180561" y="1028779"/>
                    <a:pt x="1147626" y="61714"/>
                    <a:pt x="2340561" y="61714"/>
                  </a:cubicBezTo>
                  <a:cubicBezTo>
                    <a:pt x="2508318" y="61714"/>
                    <a:pt x="2671608" y="80838"/>
                    <a:pt x="2828370" y="117025"/>
                  </a:cubicBezTo>
                  <a:lnTo>
                    <a:pt x="2891183" y="134017"/>
                  </a:lnTo>
                  <a:lnTo>
                    <a:pt x="2983165" y="107897"/>
                  </a:lnTo>
                  <a:cubicBezTo>
                    <a:pt x="3256928" y="37461"/>
                    <a:pt x="3543927" y="0"/>
                    <a:pt x="3839675" y="0"/>
                  </a:cubicBezTo>
                  <a:close/>
                </a:path>
              </a:pathLst>
            </a:custGeom>
            <a:solidFill>
              <a:schemeClr val="bg2">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A73CF8FD-0917-4279-B6E7-120EE392F79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1094400"/>
              <a:ext cx="5760000" cy="5760000"/>
            </a:xfrm>
            <a:prstGeom prst="ellipse">
              <a:avLst/>
            </a:prstGeom>
            <a:solidFill>
              <a:schemeClr val="accent1">
                <a:alpha val="4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A3FA15-CF3D-4F2B-BB5C-18E5DB3057C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80561" y="61714"/>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776AED5-83E6-4A3D-B609-7CCABAD440D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12475" y="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333D0FD7-BE54-4337-98A2-61C0D879F78B}"/>
              </a:ext>
            </a:extLst>
          </p:cNvPr>
          <p:cNvSpPr>
            <a:spLocks noGrp="1"/>
          </p:cNvSpPr>
          <p:nvPr>
            <p:ph type="title"/>
          </p:nvPr>
        </p:nvSpPr>
        <p:spPr>
          <a:xfrm>
            <a:off x="922020" y="833015"/>
            <a:ext cx="5193960" cy="5202026"/>
          </a:xfrm>
        </p:spPr>
        <p:txBody>
          <a:bodyPr anchor="ctr">
            <a:normAutofit/>
          </a:bodyPr>
          <a:lstStyle/>
          <a:p>
            <a:pPr algn="ctr"/>
            <a:r>
              <a:rPr lang="en-GB"/>
              <a:t>Your Pictures Can End Up On Dark Web</a:t>
            </a:r>
            <a:br>
              <a:rPr lang="en-GB"/>
            </a:br>
            <a:endParaRPr lang="en-GB" dirty="0"/>
          </a:p>
        </p:txBody>
      </p:sp>
      <p:pic>
        <p:nvPicPr>
          <p:cNvPr id="4" name="Content Placeholder 3">
            <a:extLst>
              <a:ext uri="{FF2B5EF4-FFF2-40B4-BE49-F238E27FC236}">
                <a16:creationId xmlns:a16="http://schemas.microsoft.com/office/drawing/2014/main" id="{579030B4-9B05-4C01-96BA-8C76081A3438}"/>
              </a:ext>
            </a:extLst>
          </p:cNvPr>
          <p:cNvPicPr>
            <a:picLocks noGrp="1" noChangeAspect="1"/>
          </p:cNvPicPr>
          <p:nvPr>
            <p:ph idx="1"/>
          </p:nvPr>
        </p:nvPicPr>
        <p:blipFill>
          <a:blip r:embed="rId2"/>
          <a:stretch>
            <a:fillRect/>
          </a:stretch>
        </p:blipFill>
        <p:spPr>
          <a:xfrm>
            <a:off x="5826663" y="829415"/>
            <a:ext cx="6036354" cy="5112753"/>
          </a:xfrm>
          <a:prstGeom prst="rect">
            <a:avLst/>
          </a:prstGeom>
        </p:spPr>
      </p:pic>
    </p:spTree>
    <p:extLst>
      <p:ext uri="{BB962C8B-B14F-4D97-AF65-F5344CB8AC3E}">
        <p14:creationId xmlns:p14="http://schemas.microsoft.com/office/powerpoint/2010/main" val="250477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A10581-08F2-4D9E-8CB4-07ECFEE95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9E2092A-4250-4BDD-AC6C-CA57E30DDD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7266875" cy="6858000"/>
            <a:chOff x="0" y="0"/>
            <a:chExt cx="7266875" cy="6858000"/>
          </a:xfrm>
        </p:grpSpPr>
        <p:sp>
          <p:nvSpPr>
            <p:cNvPr id="11" name="Freeform: Shape 10">
              <a:extLst>
                <a:ext uri="{FF2B5EF4-FFF2-40B4-BE49-F238E27FC236}">
                  <a16:creationId xmlns:a16="http://schemas.microsoft.com/office/drawing/2014/main" id="{FA1EE7D2-EB27-4C6C-8E54-CBCDDCA178F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3600"/>
              <a:ext cx="7266875" cy="6854400"/>
            </a:xfrm>
            <a:custGeom>
              <a:avLst/>
              <a:gdLst>
                <a:gd name="connsiteX0" fmla="*/ 3839675 w 7266875"/>
                <a:gd name="connsiteY0" fmla="*/ 0 h 6854400"/>
                <a:gd name="connsiteX1" fmla="*/ 7266875 w 7266875"/>
                <a:gd name="connsiteY1" fmla="*/ 3427200 h 6854400"/>
                <a:gd name="connsiteX2" fmla="*/ 3839675 w 7266875"/>
                <a:gd name="connsiteY2" fmla="*/ 6854400 h 6854400"/>
                <a:gd name="connsiteX3" fmla="*/ 3489264 w 7266875"/>
                <a:gd name="connsiteY3" fmla="*/ 6836706 h 6854400"/>
                <a:gd name="connsiteX4" fmla="*/ 3327588 w 7266875"/>
                <a:gd name="connsiteY4" fmla="*/ 6816161 h 6854400"/>
                <a:gd name="connsiteX5" fmla="*/ 3174464 w 7266875"/>
                <a:gd name="connsiteY5" fmla="*/ 6839531 h 6854400"/>
                <a:gd name="connsiteX6" fmla="*/ 2880000 w 7266875"/>
                <a:gd name="connsiteY6" fmla="*/ 6854400 h 6854400"/>
                <a:gd name="connsiteX7" fmla="*/ 0 w 7266875"/>
                <a:gd name="connsiteY7" fmla="*/ 3974400 h 6854400"/>
                <a:gd name="connsiteX8" fmla="*/ 226325 w 7266875"/>
                <a:gd name="connsiteY8" fmla="*/ 2853374 h 6854400"/>
                <a:gd name="connsiteX9" fmla="*/ 258015 w 7266875"/>
                <a:gd name="connsiteY9" fmla="*/ 2787590 h 6854400"/>
                <a:gd name="connsiteX10" fmla="*/ 224445 w 7266875"/>
                <a:gd name="connsiteY10" fmla="*/ 2657030 h 6854400"/>
                <a:gd name="connsiteX11" fmla="*/ 180561 w 7266875"/>
                <a:gd name="connsiteY11" fmla="*/ 2221714 h 6854400"/>
                <a:gd name="connsiteX12" fmla="*/ 2340561 w 7266875"/>
                <a:gd name="connsiteY12" fmla="*/ 61714 h 6854400"/>
                <a:gd name="connsiteX13" fmla="*/ 2828370 w 7266875"/>
                <a:gd name="connsiteY13" fmla="*/ 117025 h 6854400"/>
                <a:gd name="connsiteX14" fmla="*/ 2891183 w 7266875"/>
                <a:gd name="connsiteY14" fmla="*/ 134017 h 6854400"/>
                <a:gd name="connsiteX15" fmla="*/ 2983165 w 7266875"/>
                <a:gd name="connsiteY15" fmla="*/ 107897 h 6854400"/>
                <a:gd name="connsiteX16" fmla="*/ 3839675 w 7266875"/>
                <a:gd name="connsiteY16" fmla="*/ 0 h 685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66875" h="6854400">
                  <a:moveTo>
                    <a:pt x="3839675" y="0"/>
                  </a:moveTo>
                  <a:cubicBezTo>
                    <a:pt x="5732465" y="0"/>
                    <a:pt x="7266875" y="1534410"/>
                    <a:pt x="7266875" y="3427200"/>
                  </a:cubicBezTo>
                  <a:cubicBezTo>
                    <a:pt x="7266875" y="5319990"/>
                    <a:pt x="5732465" y="6854400"/>
                    <a:pt x="3839675" y="6854400"/>
                  </a:cubicBezTo>
                  <a:cubicBezTo>
                    <a:pt x="3721376" y="6854400"/>
                    <a:pt x="3604476" y="6848406"/>
                    <a:pt x="3489264" y="6836706"/>
                  </a:cubicBezTo>
                  <a:lnTo>
                    <a:pt x="3327588" y="6816161"/>
                  </a:lnTo>
                  <a:lnTo>
                    <a:pt x="3174464" y="6839531"/>
                  </a:lnTo>
                  <a:cubicBezTo>
                    <a:pt x="3077646" y="6849363"/>
                    <a:pt x="2979412" y="6854400"/>
                    <a:pt x="2880000" y="6854400"/>
                  </a:cubicBezTo>
                  <a:cubicBezTo>
                    <a:pt x="1289420" y="6854400"/>
                    <a:pt x="0" y="5564980"/>
                    <a:pt x="0" y="3974400"/>
                  </a:cubicBezTo>
                  <a:cubicBezTo>
                    <a:pt x="0" y="3576755"/>
                    <a:pt x="80589" y="3197933"/>
                    <a:pt x="226325" y="2853374"/>
                  </a:cubicBezTo>
                  <a:lnTo>
                    <a:pt x="258015" y="2787590"/>
                  </a:lnTo>
                  <a:lnTo>
                    <a:pt x="224445" y="2657030"/>
                  </a:lnTo>
                  <a:cubicBezTo>
                    <a:pt x="195672" y="2516419"/>
                    <a:pt x="180561" y="2370831"/>
                    <a:pt x="180561" y="2221714"/>
                  </a:cubicBezTo>
                  <a:cubicBezTo>
                    <a:pt x="180561" y="1028779"/>
                    <a:pt x="1147626" y="61714"/>
                    <a:pt x="2340561" y="61714"/>
                  </a:cubicBezTo>
                  <a:cubicBezTo>
                    <a:pt x="2508318" y="61714"/>
                    <a:pt x="2671608" y="80838"/>
                    <a:pt x="2828370" y="117025"/>
                  </a:cubicBezTo>
                  <a:lnTo>
                    <a:pt x="2891183" y="134017"/>
                  </a:lnTo>
                  <a:lnTo>
                    <a:pt x="2983165" y="107897"/>
                  </a:lnTo>
                  <a:cubicBezTo>
                    <a:pt x="3256928" y="37461"/>
                    <a:pt x="3543927" y="0"/>
                    <a:pt x="3839675" y="0"/>
                  </a:cubicBezTo>
                  <a:close/>
                </a:path>
              </a:pathLst>
            </a:custGeom>
            <a:solidFill>
              <a:schemeClr val="bg2">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A73CF8FD-0917-4279-B6E7-120EE392F79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1094400"/>
              <a:ext cx="5760000" cy="5760000"/>
            </a:xfrm>
            <a:prstGeom prst="ellipse">
              <a:avLst/>
            </a:prstGeom>
            <a:solidFill>
              <a:schemeClr val="accent1">
                <a:alpha val="4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A3FA15-CF3D-4F2B-BB5C-18E5DB3057C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80561" y="61714"/>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776AED5-83E6-4A3D-B609-7CCABAD440D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12475" y="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99DE1F0D-2499-4D4E-B935-C325D1BDA843}"/>
              </a:ext>
            </a:extLst>
          </p:cNvPr>
          <p:cNvSpPr>
            <a:spLocks noGrp="1"/>
          </p:cNvSpPr>
          <p:nvPr>
            <p:ph type="title"/>
          </p:nvPr>
        </p:nvSpPr>
        <p:spPr>
          <a:xfrm>
            <a:off x="540000" y="833015"/>
            <a:ext cx="5958000" cy="5202026"/>
          </a:xfrm>
        </p:spPr>
        <p:txBody>
          <a:bodyPr anchor="ctr">
            <a:normAutofit/>
          </a:bodyPr>
          <a:lstStyle/>
          <a:p>
            <a:pPr algn="ctr"/>
            <a:r>
              <a:rPr lang="en-GB" sz="4800" dirty="0"/>
              <a:t>Guidelines for</a:t>
            </a:r>
            <a:br>
              <a:rPr lang="en-GB" sz="4800" dirty="0"/>
            </a:br>
            <a:r>
              <a:rPr lang="en-GB" sz="4800" dirty="0"/>
              <a:t> Nasirat</a:t>
            </a:r>
            <a:br>
              <a:rPr lang="en-GB" sz="4800" dirty="0"/>
            </a:br>
            <a:endParaRPr lang="en-GB" sz="4800" dirty="0"/>
          </a:p>
        </p:txBody>
      </p:sp>
      <p:sp>
        <p:nvSpPr>
          <p:cNvPr id="3" name="Content Placeholder 2">
            <a:extLst>
              <a:ext uri="{FF2B5EF4-FFF2-40B4-BE49-F238E27FC236}">
                <a16:creationId xmlns:a16="http://schemas.microsoft.com/office/drawing/2014/main" id="{19C3A0F9-5C37-40F5-B9FE-05EAD5CE958E}"/>
              </a:ext>
            </a:extLst>
          </p:cNvPr>
          <p:cNvSpPr>
            <a:spLocks noGrp="1"/>
          </p:cNvSpPr>
          <p:nvPr>
            <p:ph idx="1"/>
          </p:nvPr>
        </p:nvSpPr>
        <p:spPr>
          <a:xfrm>
            <a:off x="5382705" y="540347"/>
            <a:ext cx="6549769" cy="5760000"/>
          </a:xfrm>
        </p:spPr>
        <p:txBody>
          <a:bodyPr anchor="ctr">
            <a:normAutofit fontScale="92500" lnSpcReduction="10000"/>
          </a:bodyPr>
          <a:lstStyle/>
          <a:p>
            <a:pPr marL="0" indent="0" algn="ctr">
              <a:lnSpc>
                <a:spcPct val="115000"/>
              </a:lnSpc>
              <a:buNone/>
            </a:pPr>
            <a:r>
              <a:rPr lang="en-GB" sz="1500" dirty="0"/>
              <a:t>Increasing mutual connections, exchange of pictures and comments, creates an open door for attack to our moral values.  Therefore these should be absolutely avoided by Ahmadis, whether they're men, women or our youth.</a:t>
            </a:r>
          </a:p>
          <a:p>
            <a:pPr marL="0" indent="0" algn="ctr">
              <a:lnSpc>
                <a:spcPct val="115000"/>
              </a:lnSpc>
              <a:buNone/>
            </a:pPr>
            <a:r>
              <a:rPr lang="en-GB" sz="1500" dirty="0"/>
              <a:t>Huzur-e-Anwar (aba) warned regarding this important issue: “These days a new method of introduction has been created on the computer and the Internet called Facebook. Though it is not that new, but it was introduced in the last few years. I had previously discouraged you from this practice. I had said in my sermons that it encourages immodesty. It shatters the boundaries among people, boundaries from one another, boundaries around secrets. It exposes secrets and invites indecency. The creator of this site has said, ‘I have created this and I believe that whatever a man is on the outside and inside should be exposed to others.’ In his view, exposing someone means that if someone wants to post a nude picture of himself, he may and even encourages others to comment on it. This is allowed! Innalillah [“To Allah we return”]. Similarly, anyone can post about anything he sees. If this is not extreme moral regression and degradation, then what is? In this state of moral regression and degradation, an Ahmadi has to teach the high standard of morality and virtue.” </a:t>
            </a:r>
          </a:p>
          <a:p>
            <a:pPr marL="0" indent="0" algn="ctr">
              <a:lnSpc>
                <a:spcPct val="115000"/>
              </a:lnSpc>
              <a:buNone/>
            </a:pPr>
            <a:r>
              <a:rPr lang="en-GB" sz="1200" dirty="0"/>
              <a:t>                  </a:t>
            </a:r>
          </a:p>
          <a:p>
            <a:pPr marL="0" indent="0" algn="ctr">
              <a:lnSpc>
                <a:spcPct val="115000"/>
              </a:lnSpc>
              <a:buNone/>
            </a:pPr>
            <a:r>
              <a:rPr lang="en-GB" sz="1200" dirty="0"/>
              <a:t>                    (Concluding Address Jalsa Salana Germany 26 June 2011)</a:t>
            </a:r>
          </a:p>
          <a:p>
            <a:pPr marL="0" indent="0" algn="ctr">
              <a:lnSpc>
                <a:spcPct val="115000"/>
              </a:lnSpc>
              <a:buNone/>
            </a:pPr>
            <a:r>
              <a:rPr lang="en-GB" sz="1200" dirty="0"/>
              <a:t>         </a:t>
            </a:r>
            <a:endParaRPr lang="en-GB" sz="1100" dirty="0"/>
          </a:p>
        </p:txBody>
      </p:sp>
    </p:spTree>
    <p:extLst>
      <p:ext uri="{BB962C8B-B14F-4D97-AF65-F5344CB8AC3E}">
        <p14:creationId xmlns:p14="http://schemas.microsoft.com/office/powerpoint/2010/main" val="762203716"/>
      </p:ext>
    </p:extLst>
  </p:cSld>
  <p:clrMapOvr>
    <a:masterClrMapping/>
  </p:clrMapOvr>
</p:sld>
</file>

<file path=ppt/theme/theme1.xml><?xml version="1.0" encoding="utf-8"?>
<a:theme xmlns:a="http://schemas.openxmlformats.org/drawingml/2006/main" name="GlowVTI">
  <a:themeElements>
    <a:clrScheme name="AnalogousFromRegularSeed_2SEEDS">
      <a:dk1>
        <a:srgbClr val="000000"/>
      </a:dk1>
      <a:lt1>
        <a:srgbClr val="FFFFFF"/>
      </a:lt1>
      <a:dk2>
        <a:srgbClr val="3B2441"/>
      </a:dk2>
      <a:lt2>
        <a:srgbClr val="E3E8E2"/>
      </a:lt2>
      <a:accent1>
        <a:srgbClr val="B217D5"/>
      </a:accent1>
      <a:accent2>
        <a:srgbClr val="7529E7"/>
      </a:accent2>
      <a:accent3>
        <a:srgbClr val="E729BB"/>
      </a:accent3>
      <a:accent4>
        <a:srgbClr val="30BA14"/>
      </a:accent4>
      <a:accent5>
        <a:srgbClr val="22BD48"/>
      </a:accent5>
      <a:accent6>
        <a:srgbClr val="14B881"/>
      </a:accent6>
      <a:hlink>
        <a:srgbClr val="449531"/>
      </a:hlink>
      <a:folHlink>
        <a:srgbClr val="7F7F7F"/>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docProps/app.xml><?xml version="1.0" encoding="utf-8"?>
<Properties xmlns="http://schemas.openxmlformats.org/officeDocument/2006/extended-properties" xmlns:vt="http://schemas.openxmlformats.org/officeDocument/2006/docPropsVTypes">
  <TotalTime>29</TotalTime>
  <Words>380</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 BLANCA</vt:lpstr>
      <vt:lpstr>Arial</vt:lpstr>
      <vt:lpstr>Avenir Next LT Pro</vt:lpstr>
      <vt:lpstr>Bell MT</vt:lpstr>
      <vt:lpstr>GlowVTI</vt:lpstr>
      <vt:lpstr>SOCIAL MEDIA TO DARK WEB </vt:lpstr>
      <vt:lpstr>Let’s  take a Selfie…</vt:lpstr>
      <vt:lpstr>After Uploading On Social Media </vt:lpstr>
      <vt:lpstr>But the truth is…</vt:lpstr>
      <vt:lpstr>Your Pictures Can End Up On Dark Web </vt:lpstr>
      <vt:lpstr>Guidelines for  Nasirat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TO DARK WEB </dc:title>
  <dc:creator>munazza irum</dc:creator>
  <cp:lastModifiedBy>munazza irum</cp:lastModifiedBy>
  <cp:revision>1</cp:revision>
  <dcterms:created xsi:type="dcterms:W3CDTF">2021-10-13T16:29:18Z</dcterms:created>
  <dcterms:modified xsi:type="dcterms:W3CDTF">2021-10-13T16:58:42Z</dcterms:modified>
</cp:coreProperties>
</file>