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65" r:id="rId4"/>
    <p:sldId id="274" r:id="rId5"/>
    <p:sldId id="258" r:id="rId6"/>
    <p:sldId id="266" r:id="rId7"/>
    <p:sldId id="272" r:id="rId8"/>
    <p:sldId id="259" r:id="rId9"/>
    <p:sldId id="267" r:id="rId10"/>
    <p:sldId id="268" r:id="rId11"/>
    <p:sldId id="260" r:id="rId12"/>
    <p:sldId id="269" r:id="rId13"/>
    <p:sldId id="261" r:id="rId14"/>
    <p:sldId id="273" r:id="rId15"/>
    <p:sldId id="270" r:id="rId16"/>
    <p:sldId id="271"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9EA"/>
    <a:srgbClr val="3AA0EC"/>
    <a:srgbClr val="68CBDA"/>
    <a:srgbClr val="2768B2"/>
    <a:srgbClr val="F55183"/>
    <a:srgbClr val="32A85A"/>
    <a:srgbClr val="39C336"/>
    <a:srgbClr val="9147FF"/>
    <a:srgbClr val="F7882C"/>
    <a:srgbClr val="FCFD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6405"/>
  </p:normalViewPr>
  <p:slideViewPr>
    <p:cSldViewPr snapToGrid="0" snapToObjects="1">
      <p:cViewPr varScale="1">
        <p:scale>
          <a:sx n="126" d="100"/>
          <a:sy n="126" d="100"/>
        </p:scale>
        <p:origin x="15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A2BFA-AD63-41C1-9874-418C8CF18471}"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3E7BD7BC-C937-4D52-9EC3-D7F563B4254A}">
      <dgm:prSet/>
      <dgm:spPr>
        <a:solidFill>
          <a:srgbClr val="F55183"/>
        </a:solidFill>
      </dgm:spPr>
      <dgm:t>
        <a:bodyPr/>
        <a:lstStyle/>
        <a:p>
          <a:r>
            <a:rPr lang="en-US" dirty="0"/>
            <a:t>Think</a:t>
          </a:r>
          <a:r>
            <a:rPr lang="en-US" baseline="0" dirty="0"/>
            <a:t> twice about what you post – e.g. inappropriate memes</a:t>
          </a:r>
          <a:endParaRPr lang="en-US" dirty="0"/>
        </a:p>
      </dgm:t>
    </dgm:pt>
    <dgm:pt modelId="{01D97C1E-8284-4689-801E-B7AF75B204FB}" type="parTrans" cxnId="{9C863A09-7AA0-4769-999E-294C7BD675D5}">
      <dgm:prSet/>
      <dgm:spPr/>
      <dgm:t>
        <a:bodyPr/>
        <a:lstStyle/>
        <a:p>
          <a:endParaRPr lang="en-US"/>
        </a:p>
      </dgm:t>
    </dgm:pt>
    <dgm:pt modelId="{19DDC897-A9EF-433D-9301-4A7D2242C88B}" type="sibTrans" cxnId="{9C863A09-7AA0-4769-999E-294C7BD675D5}">
      <dgm:prSet/>
      <dgm:spPr/>
      <dgm:t>
        <a:bodyPr/>
        <a:lstStyle/>
        <a:p>
          <a:endParaRPr lang="en-US"/>
        </a:p>
      </dgm:t>
    </dgm:pt>
    <dgm:pt modelId="{2151A37C-EB80-4CB0-B73F-A7DD4D0D7BA0}">
      <dgm:prSet/>
      <dgm:spPr>
        <a:solidFill>
          <a:srgbClr val="68CBDA"/>
        </a:solidFill>
        <a:ln>
          <a:solidFill>
            <a:srgbClr val="68CBDA"/>
          </a:solidFill>
        </a:ln>
      </dgm:spPr>
      <dgm:t>
        <a:bodyPr/>
        <a:lstStyle/>
        <a:p>
          <a:r>
            <a:rPr lang="en-US" dirty="0"/>
            <a:t>Act how you would want to be treated</a:t>
          </a:r>
        </a:p>
      </dgm:t>
    </dgm:pt>
    <dgm:pt modelId="{79E3AAE2-E1DA-41A1-B82E-53135669FA76}" type="parTrans" cxnId="{291D3F41-C377-4027-BE96-022F4DD2AF61}">
      <dgm:prSet/>
      <dgm:spPr/>
      <dgm:t>
        <a:bodyPr/>
        <a:lstStyle/>
        <a:p>
          <a:endParaRPr lang="en-US"/>
        </a:p>
      </dgm:t>
    </dgm:pt>
    <dgm:pt modelId="{8B129BB4-B7AF-4238-84E3-A04B8A46539F}" type="sibTrans" cxnId="{291D3F41-C377-4027-BE96-022F4DD2AF61}">
      <dgm:prSet/>
      <dgm:spPr/>
      <dgm:t>
        <a:bodyPr/>
        <a:lstStyle/>
        <a:p>
          <a:endParaRPr lang="en-US"/>
        </a:p>
      </dgm:t>
    </dgm:pt>
    <dgm:pt modelId="{279981B6-C757-4E29-AB15-5399A360D2E4}">
      <dgm:prSet/>
      <dgm:spPr>
        <a:solidFill>
          <a:srgbClr val="00B050"/>
        </a:solidFill>
      </dgm:spPr>
      <dgm:t>
        <a:bodyPr/>
        <a:lstStyle/>
        <a:p>
          <a:r>
            <a:rPr lang="en-US"/>
            <a:t>Leave out name calling</a:t>
          </a:r>
        </a:p>
      </dgm:t>
    </dgm:pt>
    <dgm:pt modelId="{71865D89-7224-4125-99C0-E1BB9B39CD81}" type="parTrans" cxnId="{BF60E7C4-649C-46AC-A923-C02578AB235C}">
      <dgm:prSet/>
      <dgm:spPr/>
      <dgm:t>
        <a:bodyPr/>
        <a:lstStyle/>
        <a:p>
          <a:endParaRPr lang="en-US"/>
        </a:p>
      </dgm:t>
    </dgm:pt>
    <dgm:pt modelId="{4D507DC9-B36A-4291-8D80-110FBA90261C}" type="sibTrans" cxnId="{BF60E7C4-649C-46AC-A923-C02578AB235C}">
      <dgm:prSet/>
      <dgm:spPr/>
      <dgm:t>
        <a:bodyPr/>
        <a:lstStyle/>
        <a:p>
          <a:endParaRPr lang="en-US"/>
        </a:p>
      </dgm:t>
    </dgm:pt>
    <dgm:pt modelId="{7083EC34-811D-4745-9CB9-AC9113ADAD60}">
      <dgm:prSet/>
      <dgm:spPr>
        <a:solidFill>
          <a:srgbClr val="FFC000"/>
        </a:solidFill>
      </dgm:spPr>
      <dgm:t>
        <a:bodyPr/>
        <a:lstStyle/>
        <a:p>
          <a:r>
            <a:rPr lang="en-US" dirty="0"/>
            <a:t>Don’t add people you don't know on your social media accounts</a:t>
          </a:r>
        </a:p>
      </dgm:t>
    </dgm:pt>
    <dgm:pt modelId="{1D9AD448-105B-477C-9118-559853AFC960}" type="parTrans" cxnId="{0E26D68B-FA92-42FF-89D8-DCEDD134EFA8}">
      <dgm:prSet/>
      <dgm:spPr/>
      <dgm:t>
        <a:bodyPr/>
        <a:lstStyle/>
        <a:p>
          <a:endParaRPr lang="en-US"/>
        </a:p>
      </dgm:t>
    </dgm:pt>
    <dgm:pt modelId="{CA3FF3F8-B569-4C50-AF28-3F61E2407D9C}" type="sibTrans" cxnId="{0E26D68B-FA92-42FF-89D8-DCEDD134EFA8}">
      <dgm:prSet/>
      <dgm:spPr/>
      <dgm:t>
        <a:bodyPr/>
        <a:lstStyle/>
        <a:p>
          <a:endParaRPr lang="en-US"/>
        </a:p>
      </dgm:t>
    </dgm:pt>
    <dgm:pt modelId="{F502AC74-207D-2447-AB3B-AFA95B9458F1}">
      <dgm:prSet/>
      <dgm:spPr>
        <a:solidFill>
          <a:srgbClr val="2768B2"/>
        </a:solidFill>
      </dgm:spPr>
      <dgm:t>
        <a:bodyPr/>
        <a:lstStyle/>
        <a:p>
          <a:r>
            <a:rPr lang="en-US" dirty="0"/>
            <a:t>Don’t overshare</a:t>
          </a:r>
          <a:endParaRPr lang="en-GB" dirty="0"/>
        </a:p>
      </dgm:t>
    </dgm:pt>
    <dgm:pt modelId="{4D1DD54A-3BA2-9643-9B40-07B4C33183AE}" type="parTrans" cxnId="{7F6B2848-8867-9C45-A981-861B3087D58C}">
      <dgm:prSet/>
      <dgm:spPr/>
      <dgm:t>
        <a:bodyPr/>
        <a:lstStyle/>
        <a:p>
          <a:endParaRPr lang="en-GB"/>
        </a:p>
      </dgm:t>
    </dgm:pt>
    <dgm:pt modelId="{93D51DDE-845F-3444-B382-32CE127B00BA}" type="sibTrans" cxnId="{7F6B2848-8867-9C45-A981-861B3087D58C}">
      <dgm:prSet/>
      <dgm:spPr/>
      <dgm:t>
        <a:bodyPr/>
        <a:lstStyle/>
        <a:p>
          <a:endParaRPr lang="en-GB"/>
        </a:p>
      </dgm:t>
    </dgm:pt>
    <dgm:pt modelId="{05FF11CF-5FFF-4F4F-AF6E-D2FA9D14D623}">
      <dgm:prSet/>
      <dgm:spPr/>
      <dgm:t>
        <a:bodyPr/>
        <a:lstStyle/>
        <a:p>
          <a:endParaRPr lang="en-GB"/>
        </a:p>
      </dgm:t>
    </dgm:pt>
    <dgm:pt modelId="{1499F299-ED61-0A4C-AE79-64955A5930BA}" type="parTrans" cxnId="{99297CAC-45CF-3F47-9DFF-3FFA0A6DF4A1}">
      <dgm:prSet/>
      <dgm:spPr/>
      <dgm:t>
        <a:bodyPr/>
        <a:lstStyle/>
        <a:p>
          <a:endParaRPr lang="en-GB"/>
        </a:p>
      </dgm:t>
    </dgm:pt>
    <dgm:pt modelId="{83BAF194-814A-E345-AAF0-3216AB20713A}" type="sibTrans" cxnId="{99297CAC-45CF-3F47-9DFF-3FFA0A6DF4A1}">
      <dgm:prSet/>
      <dgm:spPr/>
      <dgm:t>
        <a:bodyPr/>
        <a:lstStyle/>
        <a:p>
          <a:endParaRPr lang="en-GB"/>
        </a:p>
      </dgm:t>
    </dgm:pt>
    <dgm:pt modelId="{E27FA8E1-1842-BE47-A574-6F21FED7845C}" type="pres">
      <dgm:prSet presAssocID="{ABBA2BFA-AD63-41C1-9874-418C8CF18471}" presName="outerComposite" presStyleCnt="0">
        <dgm:presLayoutVars>
          <dgm:chMax val="5"/>
          <dgm:dir/>
          <dgm:resizeHandles val="exact"/>
        </dgm:presLayoutVars>
      </dgm:prSet>
      <dgm:spPr/>
    </dgm:pt>
    <dgm:pt modelId="{8C40E40B-55E4-A149-88B0-CFB65448A7A1}" type="pres">
      <dgm:prSet presAssocID="{ABBA2BFA-AD63-41C1-9874-418C8CF18471}" presName="dummyMaxCanvas" presStyleCnt="0">
        <dgm:presLayoutVars/>
      </dgm:prSet>
      <dgm:spPr/>
    </dgm:pt>
    <dgm:pt modelId="{72C8E749-CD2E-4F48-B983-2ED3B7BC4D9C}" type="pres">
      <dgm:prSet presAssocID="{ABBA2BFA-AD63-41C1-9874-418C8CF18471}" presName="FiveNodes_1" presStyleLbl="node1" presStyleIdx="0" presStyleCnt="5" custLinFactNeighborX="286" custLinFactNeighborY="2498">
        <dgm:presLayoutVars>
          <dgm:bulletEnabled val="1"/>
        </dgm:presLayoutVars>
      </dgm:prSet>
      <dgm:spPr/>
    </dgm:pt>
    <dgm:pt modelId="{2B448041-BB82-2845-A37D-99286E75E2F0}" type="pres">
      <dgm:prSet presAssocID="{ABBA2BFA-AD63-41C1-9874-418C8CF18471}" presName="FiveNodes_2" presStyleLbl="node1" presStyleIdx="1" presStyleCnt="5" custLinFactNeighborX="-7173" custLinFactNeighborY="2023">
        <dgm:presLayoutVars>
          <dgm:bulletEnabled val="1"/>
        </dgm:presLayoutVars>
      </dgm:prSet>
      <dgm:spPr/>
    </dgm:pt>
    <dgm:pt modelId="{783BEFED-71F7-974C-A422-9C68774F4C68}" type="pres">
      <dgm:prSet presAssocID="{ABBA2BFA-AD63-41C1-9874-418C8CF18471}" presName="FiveNodes_3" presStyleLbl="node1" presStyleIdx="2" presStyleCnt="5" custLinFactNeighborX="-15160" custLinFactNeighborY="-2023">
        <dgm:presLayoutVars>
          <dgm:bulletEnabled val="1"/>
        </dgm:presLayoutVars>
      </dgm:prSet>
      <dgm:spPr/>
    </dgm:pt>
    <dgm:pt modelId="{DCE63D15-A4A7-164D-A9BD-E75A040048A8}" type="pres">
      <dgm:prSet presAssocID="{ABBA2BFA-AD63-41C1-9874-418C8CF18471}" presName="FiveNodes_4" presStyleLbl="node1" presStyleIdx="3" presStyleCnt="5" custLinFactNeighborX="-22496" custLinFactNeighborY="-4046">
        <dgm:presLayoutVars>
          <dgm:bulletEnabled val="1"/>
        </dgm:presLayoutVars>
      </dgm:prSet>
      <dgm:spPr/>
    </dgm:pt>
    <dgm:pt modelId="{B2EF3B9E-27C4-B64A-91DE-B1CBF20C02D5}" type="pres">
      <dgm:prSet presAssocID="{ABBA2BFA-AD63-41C1-9874-418C8CF18471}" presName="FiveNodes_5" presStyleLbl="node1" presStyleIdx="4" presStyleCnt="5" custLinFactNeighborX="-29994" custLinFactNeighborY="-4556">
        <dgm:presLayoutVars>
          <dgm:bulletEnabled val="1"/>
        </dgm:presLayoutVars>
      </dgm:prSet>
      <dgm:spPr/>
    </dgm:pt>
    <dgm:pt modelId="{56A8EE82-E02F-DB4D-B296-B45F55B94422}" type="pres">
      <dgm:prSet presAssocID="{ABBA2BFA-AD63-41C1-9874-418C8CF18471}" presName="FiveConn_1-2" presStyleLbl="fgAccFollowNode1" presStyleIdx="0" presStyleCnt="4" custLinFactY="78669" custLinFactNeighborX="-23377" custLinFactNeighborY="100000">
        <dgm:presLayoutVars>
          <dgm:bulletEnabled val="1"/>
        </dgm:presLayoutVars>
      </dgm:prSet>
      <dgm:spPr/>
    </dgm:pt>
    <dgm:pt modelId="{E04F5348-F168-0847-9EFD-005043FB5FCF}" type="pres">
      <dgm:prSet presAssocID="{ABBA2BFA-AD63-41C1-9874-418C8CF18471}" presName="FiveConn_2-3" presStyleLbl="fgAccFollowNode1" presStyleIdx="1" presStyleCnt="4" custLinFactY="-68764" custLinFactNeighborX="-93949" custLinFactNeighborY="-100000">
        <dgm:presLayoutVars>
          <dgm:bulletEnabled val="1"/>
        </dgm:presLayoutVars>
      </dgm:prSet>
      <dgm:spPr/>
    </dgm:pt>
    <dgm:pt modelId="{5B19CC43-FE39-E54F-8C48-2B35CF1DA55C}" type="pres">
      <dgm:prSet presAssocID="{ABBA2BFA-AD63-41C1-9874-418C8CF18471}" presName="FiveConn_3-4" presStyleLbl="fgAccFollowNode1" presStyleIdx="2" presStyleCnt="4" custLinFactX="-60701" custLinFactNeighborX="-100000" custLinFactNeighborY="-1557">
        <dgm:presLayoutVars>
          <dgm:bulletEnabled val="1"/>
        </dgm:presLayoutVars>
      </dgm:prSet>
      <dgm:spPr/>
    </dgm:pt>
    <dgm:pt modelId="{5FF13318-263D-5E45-893C-68D18FF5D016}" type="pres">
      <dgm:prSet presAssocID="{ABBA2BFA-AD63-41C1-9874-418C8CF18471}" presName="FiveConn_4-5" presStyleLbl="fgAccFollowNode1" presStyleIdx="3" presStyleCnt="4" custLinFactX="-100000" custLinFactNeighborX="-127293" custLinFactNeighborY="-5058">
        <dgm:presLayoutVars>
          <dgm:bulletEnabled val="1"/>
        </dgm:presLayoutVars>
      </dgm:prSet>
      <dgm:spPr/>
    </dgm:pt>
    <dgm:pt modelId="{4201149A-6B87-4F4F-98B0-B5B963825AF0}" type="pres">
      <dgm:prSet presAssocID="{ABBA2BFA-AD63-41C1-9874-418C8CF18471}" presName="FiveNodes_1_text" presStyleLbl="node1" presStyleIdx="4" presStyleCnt="5">
        <dgm:presLayoutVars>
          <dgm:bulletEnabled val="1"/>
        </dgm:presLayoutVars>
      </dgm:prSet>
      <dgm:spPr/>
    </dgm:pt>
    <dgm:pt modelId="{14961B5F-0091-5B4B-980A-893D47EA7D56}" type="pres">
      <dgm:prSet presAssocID="{ABBA2BFA-AD63-41C1-9874-418C8CF18471}" presName="FiveNodes_2_text" presStyleLbl="node1" presStyleIdx="4" presStyleCnt="5">
        <dgm:presLayoutVars>
          <dgm:bulletEnabled val="1"/>
        </dgm:presLayoutVars>
      </dgm:prSet>
      <dgm:spPr/>
    </dgm:pt>
    <dgm:pt modelId="{AD5C97DA-F313-0046-85CB-32B5A79B1C8E}" type="pres">
      <dgm:prSet presAssocID="{ABBA2BFA-AD63-41C1-9874-418C8CF18471}" presName="FiveNodes_3_text" presStyleLbl="node1" presStyleIdx="4" presStyleCnt="5">
        <dgm:presLayoutVars>
          <dgm:bulletEnabled val="1"/>
        </dgm:presLayoutVars>
      </dgm:prSet>
      <dgm:spPr/>
    </dgm:pt>
    <dgm:pt modelId="{84B110BF-85EA-0440-B1EC-5270CF8FEFFB}" type="pres">
      <dgm:prSet presAssocID="{ABBA2BFA-AD63-41C1-9874-418C8CF18471}" presName="FiveNodes_4_text" presStyleLbl="node1" presStyleIdx="4" presStyleCnt="5">
        <dgm:presLayoutVars>
          <dgm:bulletEnabled val="1"/>
        </dgm:presLayoutVars>
      </dgm:prSet>
      <dgm:spPr/>
    </dgm:pt>
    <dgm:pt modelId="{F67B3189-299E-5D45-8025-0388C5D743B2}" type="pres">
      <dgm:prSet presAssocID="{ABBA2BFA-AD63-41C1-9874-418C8CF18471}" presName="FiveNodes_5_text" presStyleLbl="node1" presStyleIdx="4" presStyleCnt="5">
        <dgm:presLayoutVars>
          <dgm:bulletEnabled val="1"/>
        </dgm:presLayoutVars>
      </dgm:prSet>
      <dgm:spPr/>
    </dgm:pt>
  </dgm:ptLst>
  <dgm:cxnLst>
    <dgm:cxn modelId="{87862B00-ACE7-8246-80F6-C76EEFD52366}" type="presOf" srcId="{3E7BD7BC-C937-4D52-9EC3-D7F563B4254A}" destId="{72C8E749-CD2E-4F48-B983-2ED3B7BC4D9C}" srcOrd="0" destOrd="0" presId="urn:microsoft.com/office/officeart/2005/8/layout/vProcess5"/>
    <dgm:cxn modelId="{20527B08-C6AB-604F-8318-DDD17425006C}" type="presOf" srcId="{2151A37C-EB80-4CB0-B73F-A7DD4D0D7BA0}" destId="{14961B5F-0091-5B4B-980A-893D47EA7D56}" srcOrd="1" destOrd="0" presId="urn:microsoft.com/office/officeart/2005/8/layout/vProcess5"/>
    <dgm:cxn modelId="{9C863A09-7AA0-4769-999E-294C7BD675D5}" srcId="{ABBA2BFA-AD63-41C1-9874-418C8CF18471}" destId="{3E7BD7BC-C937-4D52-9EC3-D7F563B4254A}" srcOrd="0" destOrd="0" parTransId="{01D97C1E-8284-4689-801E-B7AF75B204FB}" sibTransId="{19DDC897-A9EF-433D-9301-4A7D2242C88B}"/>
    <dgm:cxn modelId="{ADE4EF29-F73A-514F-B8C9-25124AF3ECE8}" type="presOf" srcId="{F502AC74-207D-2447-AB3B-AFA95B9458F1}" destId="{F67B3189-299E-5D45-8025-0388C5D743B2}" srcOrd="1" destOrd="0" presId="urn:microsoft.com/office/officeart/2005/8/layout/vProcess5"/>
    <dgm:cxn modelId="{C24B1A2B-C325-694A-B72A-625084E36D58}" type="presOf" srcId="{CA3FF3F8-B569-4C50-AF28-3F61E2407D9C}" destId="{5FF13318-263D-5E45-893C-68D18FF5D016}" srcOrd="0" destOrd="0" presId="urn:microsoft.com/office/officeart/2005/8/layout/vProcess5"/>
    <dgm:cxn modelId="{4583935C-1B82-9A49-9412-7A81C937290D}" type="presOf" srcId="{2151A37C-EB80-4CB0-B73F-A7DD4D0D7BA0}" destId="{2B448041-BB82-2845-A37D-99286E75E2F0}" srcOrd="0" destOrd="0" presId="urn:microsoft.com/office/officeart/2005/8/layout/vProcess5"/>
    <dgm:cxn modelId="{E0AA965E-A5E6-EF46-B6D1-17E44D792819}" type="presOf" srcId="{8B129BB4-B7AF-4238-84E3-A04B8A46539F}" destId="{E04F5348-F168-0847-9EFD-005043FB5FCF}" srcOrd="0" destOrd="0" presId="urn:microsoft.com/office/officeart/2005/8/layout/vProcess5"/>
    <dgm:cxn modelId="{291D3F41-C377-4027-BE96-022F4DD2AF61}" srcId="{ABBA2BFA-AD63-41C1-9874-418C8CF18471}" destId="{2151A37C-EB80-4CB0-B73F-A7DD4D0D7BA0}" srcOrd="1" destOrd="0" parTransId="{79E3AAE2-E1DA-41A1-B82E-53135669FA76}" sibTransId="{8B129BB4-B7AF-4238-84E3-A04B8A46539F}"/>
    <dgm:cxn modelId="{7F6B2848-8867-9C45-A981-861B3087D58C}" srcId="{ABBA2BFA-AD63-41C1-9874-418C8CF18471}" destId="{F502AC74-207D-2447-AB3B-AFA95B9458F1}" srcOrd="4" destOrd="0" parTransId="{4D1DD54A-3BA2-9643-9B40-07B4C33183AE}" sibTransId="{93D51DDE-845F-3444-B382-32CE127B00BA}"/>
    <dgm:cxn modelId="{6DC86D6F-27CE-F848-8742-70E88E76A961}" type="presOf" srcId="{4D507DC9-B36A-4291-8D80-110FBA90261C}" destId="{5B19CC43-FE39-E54F-8C48-2B35CF1DA55C}" srcOrd="0" destOrd="0" presId="urn:microsoft.com/office/officeart/2005/8/layout/vProcess5"/>
    <dgm:cxn modelId="{A56CED7A-4D10-4F4F-A31F-920AE82C0AA4}" type="presOf" srcId="{19DDC897-A9EF-433D-9301-4A7D2242C88B}" destId="{56A8EE82-E02F-DB4D-B296-B45F55B94422}" srcOrd="0" destOrd="0" presId="urn:microsoft.com/office/officeart/2005/8/layout/vProcess5"/>
    <dgm:cxn modelId="{0E26D68B-FA92-42FF-89D8-DCEDD134EFA8}" srcId="{ABBA2BFA-AD63-41C1-9874-418C8CF18471}" destId="{7083EC34-811D-4745-9CB9-AC9113ADAD60}" srcOrd="3" destOrd="0" parTransId="{1D9AD448-105B-477C-9118-559853AFC960}" sibTransId="{CA3FF3F8-B569-4C50-AF28-3F61E2407D9C}"/>
    <dgm:cxn modelId="{30AB409D-3E68-FB48-8153-B16643AB9383}" type="presOf" srcId="{ABBA2BFA-AD63-41C1-9874-418C8CF18471}" destId="{E27FA8E1-1842-BE47-A574-6F21FED7845C}" srcOrd="0" destOrd="0" presId="urn:microsoft.com/office/officeart/2005/8/layout/vProcess5"/>
    <dgm:cxn modelId="{A22310A0-E414-A24C-B5DC-810065BE1A1B}" type="presOf" srcId="{279981B6-C757-4E29-AB15-5399A360D2E4}" destId="{783BEFED-71F7-974C-A422-9C68774F4C68}" srcOrd="0" destOrd="0" presId="urn:microsoft.com/office/officeart/2005/8/layout/vProcess5"/>
    <dgm:cxn modelId="{CDB604A8-387D-FF4F-9AD0-FC3F8212290C}" type="presOf" srcId="{3E7BD7BC-C937-4D52-9EC3-D7F563B4254A}" destId="{4201149A-6B87-4F4F-98B0-B5B963825AF0}" srcOrd="1" destOrd="0" presId="urn:microsoft.com/office/officeart/2005/8/layout/vProcess5"/>
    <dgm:cxn modelId="{148B93A8-24B9-434C-AFAB-A1AEB4DD6E95}" type="presOf" srcId="{F502AC74-207D-2447-AB3B-AFA95B9458F1}" destId="{B2EF3B9E-27C4-B64A-91DE-B1CBF20C02D5}" srcOrd="0" destOrd="0" presId="urn:microsoft.com/office/officeart/2005/8/layout/vProcess5"/>
    <dgm:cxn modelId="{99297CAC-45CF-3F47-9DFF-3FFA0A6DF4A1}" srcId="{ABBA2BFA-AD63-41C1-9874-418C8CF18471}" destId="{05FF11CF-5FFF-4F4F-AF6E-D2FA9D14D623}" srcOrd="5" destOrd="0" parTransId="{1499F299-ED61-0A4C-AE79-64955A5930BA}" sibTransId="{83BAF194-814A-E345-AAF0-3216AB20713A}"/>
    <dgm:cxn modelId="{BF60E7C4-649C-46AC-A923-C02578AB235C}" srcId="{ABBA2BFA-AD63-41C1-9874-418C8CF18471}" destId="{279981B6-C757-4E29-AB15-5399A360D2E4}" srcOrd="2" destOrd="0" parTransId="{71865D89-7224-4125-99C0-E1BB9B39CD81}" sibTransId="{4D507DC9-B36A-4291-8D80-110FBA90261C}"/>
    <dgm:cxn modelId="{4E0523C9-65DE-D54C-8F05-4C1DA3E7139E}" type="presOf" srcId="{7083EC34-811D-4745-9CB9-AC9113ADAD60}" destId="{84B110BF-85EA-0440-B1EC-5270CF8FEFFB}" srcOrd="1" destOrd="0" presId="urn:microsoft.com/office/officeart/2005/8/layout/vProcess5"/>
    <dgm:cxn modelId="{BAF43EEA-8DB4-EA4A-90ED-496FE7BE21AA}" type="presOf" srcId="{279981B6-C757-4E29-AB15-5399A360D2E4}" destId="{AD5C97DA-F313-0046-85CB-32B5A79B1C8E}" srcOrd="1" destOrd="0" presId="urn:microsoft.com/office/officeart/2005/8/layout/vProcess5"/>
    <dgm:cxn modelId="{A02FEFF6-A6FF-B24B-885D-CE588B8D751A}" type="presOf" srcId="{7083EC34-811D-4745-9CB9-AC9113ADAD60}" destId="{DCE63D15-A4A7-164D-A9BD-E75A040048A8}" srcOrd="0" destOrd="0" presId="urn:microsoft.com/office/officeart/2005/8/layout/vProcess5"/>
    <dgm:cxn modelId="{57AA86EE-D847-E343-816C-DE4E39F6DCD3}" type="presParOf" srcId="{E27FA8E1-1842-BE47-A574-6F21FED7845C}" destId="{8C40E40B-55E4-A149-88B0-CFB65448A7A1}" srcOrd="0" destOrd="0" presId="urn:microsoft.com/office/officeart/2005/8/layout/vProcess5"/>
    <dgm:cxn modelId="{1FA94D9C-5D9D-414F-A553-901C6E9B9E41}" type="presParOf" srcId="{E27FA8E1-1842-BE47-A574-6F21FED7845C}" destId="{72C8E749-CD2E-4F48-B983-2ED3B7BC4D9C}" srcOrd="1" destOrd="0" presId="urn:microsoft.com/office/officeart/2005/8/layout/vProcess5"/>
    <dgm:cxn modelId="{8ECB0C9B-2417-D844-9542-BC6C17EB93F0}" type="presParOf" srcId="{E27FA8E1-1842-BE47-A574-6F21FED7845C}" destId="{2B448041-BB82-2845-A37D-99286E75E2F0}" srcOrd="2" destOrd="0" presId="urn:microsoft.com/office/officeart/2005/8/layout/vProcess5"/>
    <dgm:cxn modelId="{04468AE2-7812-A348-A631-B7DF94C81FD8}" type="presParOf" srcId="{E27FA8E1-1842-BE47-A574-6F21FED7845C}" destId="{783BEFED-71F7-974C-A422-9C68774F4C68}" srcOrd="3" destOrd="0" presId="urn:microsoft.com/office/officeart/2005/8/layout/vProcess5"/>
    <dgm:cxn modelId="{CC58AD67-C7D9-1841-B28F-99CAB475F1FA}" type="presParOf" srcId="{E27FA8E1-1842-BE47-A574-6F21FED7845C}" destId="{DCE63D15-A4A7-164D-A9BD-E75A040048A8}" srcOrd="4" destOrd="0" presId="urn:microsoft.com/office/officeart/2005/8/layout/vProcess5"/>
    <dgm:cxn modelId="{3C7EB67B-FD4E-AE47-8C54-CB73D63A14F8}" type="presParOf" srcId="{E27FA8E1-1842-BE47-A574-6F21FED7845C}" destId="{B2EF3B9E-27C4-B64A-91DE-B1CBF20C02D5}" srcOrd="5" destOrd="0" presId="urn:microsoft.com/office/officeart/2005/8/layout/vProcess5"/>
    <dgm:cxn modelId="{D29B076A-D291-6D4D-8DD7-73317AFCCC40}" type="presParOf" srcId="{E27FA8E1-1842-BE47-A574-6F21FED7845C}" destId="{56A8EE82-E02F-DB4D-B296-B45F55B94422}" srcOrd="6" destOrd="0" presId="urn:microsoft.com/office/officeart/2005/8/layout/vProcess5"/>
    <dgm:cxn modelId="{2FFC05C5-1FE7-5F4B-B693-EA05CB191349}" type="presParOf" srcId="{E27FA8E1-1842-BE47-A574-6F21FED7845C}" destId="{E04F5348-F168-0847-9EFD-005043FB5FCF}" srcOrd="7" destOrd="0" presId="urn:microsoft.com/office/officeart/2005/8/layout/vProcess5"/>
    <dgm:cxn modelId="{593F9A27-4635-2846-BFFB-212C8C320987}" type="presParOf" srcId="{E27FA8E1-1842-BE47-A574-6F21FED7845C}" destId="{5B19CC43-FE39-E54F-8C48-2B35CF1DA55C}" srcOrd="8" destOrd="0" presId="urn:microsoft.com/office/officeart/2005/8/layout/vProcess5"/>
    <dgm:cxn modelId="{68C4986F-9588-3142-9C7C-FC024AAA58FA}" type="presParOf" srcId="{E27FA8E1-1842-BE47-A574-6F21FED7845C}" destId="{5FF13318-263D-5E45-893C-68D18FF5D016}" srcOrd="9" destOrd="0" presId="urn:microsoft.com/office/officeart/2005/8/layout/vProcess5"/>
    <dgm:cxn modelId="{8BD36700-E614-B240-8080-EFF79C047924}" type="presParOf" srcId="{E27FA8E1-1842-BE47-A574-6F21FED7845C}" destId="{4201149A-6B87-4F4F-98B0-B5B963825AF0}" srcOrd="10" destOrd="0" presId="urn:microsoft.com/office/officeart/2005/8/layout/vProcess5"/>
    <dgm:cxn modelId="{8FC05FBF-0A3C-B540-B434-1F0ECDE90ED9}" type="presParOf" srcId="{E27FA8E1-1842-BE47-A574-6F21FED7845C}" destId="{14961B5F-0091-5B4B-980A-893D47EA7D56}" srcOrd="11" destOrd="0" presId="urn:microsoft.com/office/officeart/2005/8/layout/vProcess5"/>
    <dgm:cxn modelId="{3F8BAAFB-896C-AD48-8B9C-F0862DBB41EB}" type="presParOf" srcId="{E27FA8E1-1842-BE47-A574-6F21FED7845C}" destId="{AD5C97DA-F313-0046-85CB-32B5A79B1C8E}" srcOrd="12" destOrd="0" presId="urn:microsoft.com/office/officeart/2005/8/layout/vProcess5"/>
    <dgm:cxn modelId="{2C78ABB8-BFEF-2246-B8E3-A6EE8F2B586D}" type="presParOf" srcId="{E27FA8E1-1842-BE47-A574-6F21FED7845C}" destId="{84B110BF-85EA-0440-B1EC-5270CF8FEFFB}" srcOrd="13" destOrd="0" presId="urn:microsoft.com/office/officeart/2005/8/layout/vProcess5"/>
    <dgm:cxn modelId="{592ECBBE-665D-6A40-9462-A19174B8A8E4}" type="presParOf" srcId="{E27FA8E1-1842-BE47-A574-6F21FED7845C}" destId="{F67B3189-299E-5D45-8025-0388C5D743B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178BD-5F0D-4C10-9DD2-3C030D77DF7A}"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991ECBF6-9374-4987-959F-AE06E18EBDC9}">
      <dgm:prSet custT="1"/>
      <dgm:spPr>
        <a:solidFill>
          <a:srgbClr val="9147FF"/>
        </a:solidFill>
      </dgm:spPr>
      <dgm:t>
        <a:bodyPr/>
        <a:lstStyle/>
        <a:p>
          <a:pPr algn="ctr"/>
          <a:r>
            <a:rPr lang="en-US" sz="2400" baseline="0" dirty="0">
              <a:latin typeface="Calibri" panose="020F0502020204030204" pitchFamily="34" charset="0"/>
              <a:cs typeface="Calibri" panose="020F0502020204030204" pitchFamily="34" charset="0"/>
            </a:rPr>
            <a:t>Islam teaches moderation so social media can be used as long as we are careful and modest</a:t>
          </a:r>
          <a:endParaRPr lang="en-US" sz="2400" dirty="0">
            <a:latin typeface="Calibri" panose="020F0502020204030204" pitchFamily="34" charset="0"/>
            <a:cs typeface="Calibri" panose="020F0502020204030204" pitchFamily="34" charset="0"/>
          </a:endParaRPr>
        </a:p>
      </dgm:t>
    </dgm:pt>
    <dgm:pt modelId="{1A414779-4864-4BDF-9CEB-4ADFFD2D44F8}" type="parTrans" cxnId="{D82C927F-6E06-4B70-AFA6-78953C36C336}">
      <dgm:prSet/>
      <dgm:spPr/>
      <dgm:t>
        <a:bodyPr/>
        <a:lstStyle/>
        <a:p>
          <a:pPr algn="ctr"/>
          <a:endParaRPr lang="en-US" sz="2400"/>
        </a:p>
      </dgm:t>
    </dgm:pt>
    <dgm:pt modelId="{622AD5A4-AE0C-4648-BA23-22E84FDEF8B3}" type="sibTrans" cxnId="{D82C927F-6E06-4B70-AFA6-78953C36C336}">
      <dgm:prSet/>
      <dgm:spPr/>
      <dgm:t>
        <a:bodyPr/>
        <a:lstStyle/>
        <a:p>
          <a:pPr algn="ctr"/>
          <a:endParaRPr lang="en-US" sz="2400"/>
        </a:p>
      </dgm:t>
    </dgm:pt>
    <dgm:pt modelId="{AE8969C6-DE72-4B2A-AAC0-ACAA7EABC015}">
      <dgm:prSet custT="1"/>
      <dgm:spPr>
        <a:solidFill>
          <a:srgbClr val="F55183"/>
        </a:solidFill>
      </dgm:spPr>
      <dgm:t>
        <a:bodyPr/>
        <a:lstStyle/>
        <a:p>
          <a:pPr algn="ctr"/>
          <a:r>
            <a:rPr lang="en-US" sz="2400" baseline="0">
              <a:latin typeface="Calibri" panose="020F0502020204030204" pitchFamily="34" charset="0"/>
              <a:cs typeface="Calibri" panose="020F0502020204030204" pitchFamily="34" charset="0"/>
            </a:rPr>
            <a:t>As Ahmadi girls we should have higher values and more respect for ourselves </a:t>
          </a:r>
          <a:endParaRPr lang="en-US" sz="2400">
            <a:latin typeface="Calibri" panose="020F0502020204030204" pitchFamily="34" charset="0"/>
            <a:cs typeface="Calibri" panose="020F0502020204030204" pitchFamily="34" charset="0"/>
          </a:endParaRPr>
        </a:p>
      </dgm:t>
    </dgm:pt>
    <dgm:pt modelId="{1857ED5A-0608-428B-AF38-4E76D034CA4D}" type="parTrans" cxnId="{401C175D-685A-4CD9-8C09-3912FBCCC190}">
      <dgm:prSet/>
      <dgm:spPr/>
      <dgm:t>
        <a:bodyPr/>
        <a:lstStyle/>
        <a:p>
          <a:pPr algn="ctr"/>
          <a:endParaRPr lang="en-US" sz="2400"/>
        </a:p>
      </dgm:t>
    </dgm:pt>
    <dgm:pt modelId="{0A18264C-86A1-43B6-B0D1-DD9A1DE99CCA}" type="sibTrans" cxnId="{401C175D-685A-4CD9-8C09-3912FBCCC190}">
      <dgm:prSet/>
      <dgm:spPr/>
      <dgm:t>
        <a:bodyPr/>
        <a:lstStyle/>
        <a:p>
          <a:pPr algn="ctr"/>
          <a:endParaRPr lang="en-US" sz="2400"/>
        </a:p>
      </dgm:t>
    </dgm:pt>
    <dgm:pt modelId="{B665A537-19FE-204E-93E6-59D69B02845D}" type="pres">
      <dgm:prSet presAssocID="{378178BD-5F0D-4C10-9DD2-3C030D77DF7A}" presName="linear" presStyleCnt="0">
        <dgm:presLayoutVars>
          <dgm:animLvl val="lvl"/>
          <dgm:resizeHandles val="exact"/>
        </dgm:presLayoutVars>
      </dgm:prSet>
      <dgm:spPr/>
    </dgm:pt>
    <dgm:pt modelId="{6505BB20-1CD0-3647-9FC7-FF92FC8AAA56}" type="pres">
      <dgm:prSet presAssocID="{991ECBF6-9374-4987-959F-AE06E18EBDC9}" presName="parentText" presStyleLbl="node1" presStyleIdx="0" presStyleCnt="2" custLinFactY="-13037" custLinFactNeighborX="-9" custLinFactNeighborY="-100000">
        <dgm:presLayoutVars>
          <dgm:chMax val="0"/>
          <dgm:bulletEnabled val="1"/>
        </dgm:presLayoutVars>
      </dgm:prSet>
      <dgm:spPr/>
    </dgm:pt>
    <dgm:pt modelId="{EE5E870B-1301-4E40-BAE8-A74FBC7DFF9F}" type="pres">
      <dgm:prSet presAssocID="{622AD5A4-AE0C-4648-BA23-22E84FDEF8B3}" presName="spacer" presStyleCnt="0"/>
      <dgm:spPr/>
    </dgm:pt>
    <dgm:pt modelId="{71311D4B-7DE3-5F46-A7D9-667BC7AC644B}" type="pres">
      <dgm:prSet presAssocID="{AE8969C6-DE72-4B2A-AAC0-ACAA7EABC015}" presName="parentText" presStyleLbl="node1" presStyleIdx="1" presStyleCnt="2">
        <dgm:presLayoutVars>
          <dgm:chMax val="0"/>
          <dgm:bulletEnabled val="1"/>
        </dgm:presLayoutVars>
      </dgm:prSet>
      <dgm:spPr/>
    </dgm:pt>
  </dgm:ptLst>
  <dgm:cxnLst>
    <dgm:cxn modelId="{6A839009-70F9-6445-9E0C-0A5EF488686C}" type="presOf" srcId="{378178BD-5F0D-4C10-9DD2-3C030D77DF7A}" destId="{B665A537-19FE-204E-93E6-59D69B02845D}" srcOrd="0" destOrd="0" presId="urn:microsoft.com/office/officeart/2005/8/layout/vList2"/>
    <dgm:cxn modelId="{401C175D-685A-4CD9-8C09-3912FBCCC190}" srcId="{378178BD-5F0D-4C10-9DD2-3C030D77DF7A}" destId="{AE8969C6-DE72-4B2A-AAC0-ACAA7EABC015}" srcOrd="1" destOrd="0" parTransId="{1857ED5A-0608-428B-AF38-4E76D034CA4D}" sibTransId="{0A18264C-86A1-43B6-B0D1-DD9A1DE99CCA}"/>
    <dgm:cxn modelId="{D82C927F-6E06-4B70-AFA6-78953C36C336}" srcId="{378178BD-5F0D-4C10-9DD2-3C030D77DF7A}" destId="{991ECBF6-9374-4987-959F-AE06E18EBDC9}" srcOrd="0" destOrd="0" parTransId="{1A414779-4864-4BDF-9CEB-4ADFFD2D44F8}" sibTransId="{622AD5A4-AE0C-4648-BA23-22E84FDEF8B3}"/>
    <dgm:cxn modelId="{09E9EBA3-0411-0D4D-9D8A-279760E17E75}" type="presOf" srcId="{991ECBF6-9374-4987-959F-AE06E18EBDC9}" destId="{6505BB20-1CD0-3647-9FC7-FF92FC8AAA56}" srcOrd="0" destOrd="0" presId="urn:microsoft.com/office/officeart/2005/8/layout/vList2"/>
    <dgm:cxn modelId="{8A2E9CF7-9607-9A4F-82C6-04D544BFCAE5}" type="presOf" srcId="{AE8969C6-DE72-4B2A-AAC0-ACAA7EABC015}" destId="{71311D4B-7DE3-5F46-A7D9-667BC7AC644B}" srcOrd="0" destOrd="0" presId="urn:microsoft.com/office/officeart/2005/8/layout/vList2"/>
    <dgm:cxn modelId="{DD7A50FE-FCCC-3746-AD86-AE184EE7F5F6}" type="presParOf" srcId="{B665A537-19FE-204E-93E6-59D69B02845D}" destId="{6505BB20-1CD0-3647-9FC7-FF92FC8AAA56}" srcOrd="0" destOrd="0" presId="urn:microsoft.com/office/officeart/2005/8/layout/vList2"/>
    <dgm:cxn modelId="{73FB64CD-2750-C44A-A04E-08ADE18A2D91}" type="presParOf" srcId="{B665A537-19FE-204E-93E6-59D69B02845D}" destId="{EE5E870B-1301-4E40-BAE8-A74FBC7DFF9F}" srcOrd="1" destOrd="0" presId="urn:microsoft.com/office/officeart/2005/8/layout/vList2"/>
    <dgm:cxn modelId="{9CDB3C3C-EC33-1847-945B-6452084CAE05}" type="presParOf" srcId="{B665A537-19FE-204E-93E6-59D69B02845D}" destId="{71311D4B-7DE3-5F46-A7D9-667BC7AC644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8E749-CD2E-4F48-B983-2ED3B7BC4D9C}">
      <dsp:nvSpPr>
        <dsp:cNvPr id="0" name=""/>
        <dsp:cNvSpPr/>
      </dsp:nvSpPr>
      <dsp:spPr>
        <a:xfrm>
          <a:off x="15776" y="19307"/>
          <a:ext cx="5516361" cy="772915"/>
        </a:xfrm>
        <a:prstGeom prst="roundRect">
          <a:avLst>
            <a:gd name="adj" fmla="val 10000"/>
          </a:avLst>
        </a:prstGeom>
        <a:solidFill>
          <a:srgbClr val="F5518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Think</a:t>
          </a:r>
          <a:r>
            <a:rPr lang="en-US" sz="2100" kern="1200" baseline="0" dirty="0"/>
            <a:t> twice about what you post – e.g. inappropriate memes</a:t>
          </a:r>
          <a:endParaRPr lang="en-US" sz="2100" kern="1200" dirty="0"/>
        </a:p>
      </dsp:txBody>
      <dsp:txXfrm>
        <a:off x="38414" y="41945"/>
        <a:ext cx="4591894" cy="727639"/>
      </dsp:txXfrm>
    </dsp:sp>
    <dsp:sp modelId="{2B448041-BB82-2845-A37D-99286E75E2F0}">
      <dsp:nvSpPr>
        <dsp:cNvPr id="0" name=""/>
        <dsp:cNvSpPr/>
      </dsp:nvSpPr>
      <dsp:spPr>
        <a:xfrm>
          <a:off x="16247" y="895900"/>
          <a:ext cx="5516361" cy="772915"/>
        </a:xfrm>
        <a:prstGeom prst="roundRect">
          <a:avLst>
            <a:gd name="adj" fmla="val 10000"/>
          </a:avLst>
        </a:prstGeom>
        <a:solidFill>
          <a:srgbClr val="68CBDA"/>
        </a:solidFill>
        <a:ln>
          <a:solidFill>
            <a:srgbClr val="68CBDA"/>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Act how you would want to be treated</a:t>
          </a:r>
        </a:p>
      </dsp:txBody>
      <dsp:txXfrm>
        <a:off x="38885" y="918538"/>
        <a:ext cx="4556754" cy="727639"/>
      </dsp:txXfrm>
    </dsp:sp>
    <dsp:sp modelId="{783BEFED-71F7-974C-A422-9C68774F4C68}">
      <dsp:nvSpPr>
        <dsp:cNvPr id="0" name=""/>
        <dsp:cNvSpPr/>
      </dsp:nvSpPr>
      <dsp:spPr>
        <a:xfrm>
          <a:off x="0" y="1744893"/>
          <a:ext cx="5516361" cy="772915"/>
        </a:xfrm>
        <a:prstGeom prst="roundRect">
          <a:avLst>
            <a:gd name="adj" fmla="val 10000"/>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Leave out name calling</a:t>
          </a:r>
        </a:p>
      </dsp:txBody>
      <dsp:txXfrm>
        <a:off x="22638" y="1767531"/>
        <a:ext cx="4556754" cy="727639"/>
      </dsp:txXfrm>
    </dsp:sp>
    <dsp:sp modelId="{DCE63D15-A4A7-164D-A9BD-E75A040048A8}">
      <dsp:nvSpPr>
        <dsp:cNvPr id="0" name=""/>
        <dsp:cNvSpPr/>
      </dsp:nvSpPr>
      <dsp:spPr>
        <a:xfrm>
          <a:off x="0" y="2609521"/>
          <a:ext cx="5516361" cy="772915"/>
        </a:xfrm>
        <a:prstGeom prst="roundRect">
          <a:avLst>
            <a:gd name="adj" fmla="val 10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Don’t add people you don't know on your social media accounts</a:t>
          </a:r>
        </a:p>
      </dsp:txBody>
      <dsp:txXfrm>
        <a:off x="22638" y="2632159"/>
        <a:ext cx="4556754" cy="727639"/>
      </dsp:txXfrm>
    </dsp:sp>
    <dsp:sp modelId="{B2EF3B9E-27C4-B64A-91DE-B1CBF20C02D5}">
      <dsp:nvSpPr>
        <dsp:cNvPr id="0" name=""/>
        <dsp:cNvSpPr/>
      </dsp:nvSpPr>
      <dsp:spPr>
        <a:xfrm>
          <a:off x="0" y="3485844"/>
          <a:ext cx="5516361" cy="772915"/>
        </a:xfrm>
        <a:prstGeom prst="roundRect">
          <a:avLst>
            <a:gd name="adj" fmla="val 10000"/>
          </a:avLst>
        </a:prstGeom>
        <a:solidFill>
          <a:srgbClr val="2768B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Don’t overshare</a:t>
          </a:r>
          <a:endParaRPr lang="en-GB" sz="2100" kern="1200" dirty="0"/>
        </a:p>
      </dsp:txBody>
      <dsp:txXfrm>
        <a:off x="22638" y="3508482"/>
        <a:ext cx="4556754" cy="727639"/>
      </dsp:txXfrm>
    </dsp:sp>
    <dsp:sp modelId="{56A8EE82-E02F-DB4D-B296-B45F55B94422}">
      <dsp:nvSpPr>
        <dsp:cNvPr id="0" name=""/>
        <dsp:cNvSpPr/>
      </dsp:nvSpPr>
      <dsp:spPr>
        <a:xfrm>
          <a:off x="4896521" y="1462281"/>
          <a:ext cx="502394" cy="502394"/>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009560" y="1462281"/>
        <a:ext cx="276316" cy="378051"/>
      </dsp:txXfrm>
    </dsp:sp>
    <dsp:sp modelId="{E04F5348-F168-0847-9EFD-005043FB5FCF}">
      <dsp:nvSpPr>
        <dsp:cNvPr id="0" name=""/>
        <dsp:cNvSpPr/>
      </dsp:nvSpPr>
      <dsp:spPr>
        <a:xfrm>
          <a:off x="4953907" y="597060"/>
          <a:ext cx="502394" cy="502394"/>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066946" y="597060"/>
        <a:ext cx="276316" cy="378051"/>
      </dsp:txXfrm>
    </dsp:sp>
    <dsp:sp modelId="{5B19CC43-FE39-E54F-8C48-2B35CF1DA55C}">
      <dsp:nvSpPr>
        <dsp:cNvPr id="0" name=""/>
        <dsp:cNvSpPr/>
      </dsp:nvSpPr>
      <dsp:spPr>
        <a:xfrm>
          <a:off x="5030485" y="2304482"/>
          <a:ext cx="502394" cy="502394"/>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143524" y="2304482"/>
        <a:ext cx="276316" cy="378051"/>
      </dsp:txXfrm>
    </dsp:sp>
    <dsp:sp modelId="{5FF13318-263D-5E45-893C-68D18FF5D016}">
      <dsp:nvSpPr>
        <dsp:cNvPr id="0" name=""/>
        <dsp:cNvSpPr/>
      </dsp:nvSpPr>
      <dsp:spPr>
        <a:xfrm>
          <a:off x="5107866" y="3175746"/>
          <a:ext cx="502394" cy="502394"/>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220905" y="3175746"/>
        <a:ext cx="276316" cy="378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5BB20-1CD0-3647-9FC7-FF92FC8AAA56}">
      <dsp:nvSpPr>
        <dsp:cNvPr id="0" name=""/>
        <dsp:cNvSpPr/>
      </dsp:nvSpPr>
      <dsp:spPr>
        <a:xfrm>
          <a:off x="0" y="0"/>
          <a:ext cx="7731125" cy="1216800"/>
        </a:xfrm>
        <a:prstGeom prst="roundRect">
          <a:avLst/>
        </a:prstGeom>
        <a:solidFill>
          <a:srgbClr val="9147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latin typeface="Calibri" panose="020F0502020204030204" pitchFamily="34" charset="0"/>
              <a:cs typeface="Calibri" panose="020F0502020204030204" pitchFamily="34" charset="0"/>
            </a:rPr>
            <a:t>Islam teaches moderation so social media can be used as long as we are careful and modest</a:t>
          </a:r>
          <a:endParaRPr lang="en-US" sz="2400" kern="1200" dirty="0">
            <a:latin typeface="Calibri" panose="020F0502020204030204" pitchFamily="34" charset="0"/>
            <a:cs typeface="Calibri" panose="020F0502020204030204" pitchFamily="34" charset="0"/>
          </a:endParaRPr>
        </a:p>
      </dsp:txBody>
      <dsp:txXfrm>
        <a:off x="59399" y="59399"/>
        <a:ext cx="7612327" cy="1098002"/>
      </dsp:txXfrm>
    </dsp:sp>
    <dsp:sp modelId="{71311D4B-7DE3-5F46-A7D9-667BC7AC644B}">
      <dsp:nvSpPr>
        <dsp:cNvPr id="0" name=""/>
        <dsp:cNvSpPr/>
      </dsp:nvSpPr>
      <dsp:spPr>
        <a:xfrm>
          <a:off x="0" y="1644587"/>
          <a:ext cx="7731125" cy="1216800"/>
        </a:xfrm>
        <a:prstGeom prst="roundRect">
          <a:avLst/>
        </a:prstGeom>
        <a:solidFill>
          <a:srgbClr val="F5518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latin typeface="Calibri" panose="020F0502020204030204" pitchFamily="34" charset="0"/>
              <a:cs typeface="Calibri" panose="020F0502020204030204" pitchFamily="34" charset="0"/>
            </a:rPr>
            <a:t>As Ahmadi girls we should have higher values and more respect for ourselves </a:t>
          </a:r>
          <a:endParaRPr lang="en-US" sz="2400" kern="1200">
            <a:latin typeface="Calibri" panose="020F0502020204030204" pitchFamily="34" charset="0"/>
            <a:cs typeface="Calibri" panose="020F0502020204030204" pitchFamily="34" charset="0"/>
          </a:endParaRPr>
        </a:p>
      </dsp:txBody>
      <dsp:txXfrm>
        <a:off x="59399" y="1703986"/>
        <a:ext cx="7612327"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7T20:25:14.912"/>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7T20:25:14.912"/>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61854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009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654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66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10/13/2021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29541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10/13/2021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0437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10/13/2021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96443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631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3425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48A87A34-81AB-432B-8DAE-1953F412C126}" type="datetimeFigureOut">
              <a:rPr lang="en-US" smtClean="0"/>
              <a:t>10/13/2021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282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A87A34-81AB-432B-8DAE-1953F412C126}" type="datetimeFigureOut">
              <a:rPr lang="en-US" smtClean="0"/>
              <a:t>10/13/2021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3541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8A87A34-81AB-432B-8DAE-1953F412C126}" type="datetimeFigureOut">
              <a:rPr lang="en-US" smtClean="0"/>
              <a:pPr/>
              <a:t>10/13/2021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8330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43C1BD6-73D6-3044-A3AE-85452FD03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520E8C-7AB0-214F-BE14-1A39E979C19E}"/>
              </a:ext>
            </a:extLst>
          </p:cNvPr>
          <p:cNvSpPr>
            <a:spLocks noGrp="1"/>
          </p:cNvSpPr>
          <p:nvPr>
            <p:ph type="ctrTitle"/>
          </p:nvPr>
        </p:nvSpPr>
        <p:spPr>
          <a:xfrm>
            <a:off x="1303699" y="4581052"/>
            <a:ext cx="9714367" cy="1464489"/>
          </a:xfrm>
        </p:spPr>
        <p:txBody>
          <a:bodyPr/>
          <a:lstStyle/>
          <a:p>
            <a:r>
              <a:rPr lang="en-US" dirty="0"/>
              <a:t>Social Media ETIQUETTES</a:t>
            </a:r>
          </a:p>
        </p:txBody>
      </p:sp>
      <p:sp>
        <p:nvSpPr>
          <p:cNvPr id="3" name="Subtitle 2">
            <a:extLst>
              <a:ext uri="{FF2B5EF4-FFF2-40B4-BE49-F238E27FC236}">
                <a16:creationId xmlns:a16="http://schemas.microsoft.com/office/drawing/2014/main" id="{44B2202E-C780-2945-9DAD-E409F1572FA2}"/>
              </a:ext>
            </a:extLst>
          </p:cNvPr>
          <p:cNvSpPr>
            <a:spLocks noGrp="1"/>
          </p:cNvSpPr>
          <p:nvPr>
            <p:ph type="subTitle" idx="1"/>
          </p:nvPr>
        </p:nvSpPr>
        <p:spPr>
          <a:xfrm>
            <a:off x="2695194" y="6045542"/>
            <a:ext cx="6801612" cy="1239894"/>
          </a:xfrm>
        </p:spPr>
        <p:txBody>
          <a:bodyPr/>
          <a:lstStyle/>
          <a:p>
            <a:r>
              <a:rPr lang="en-US" dirty="0" err="1"/>
              <a:t>Nasirat</a:t>
            </a:r>
            <a:r>
              <a:rPr lang="en-US" dirty="0"/>
              <a:t> ul Ahmadiyya UK </a:t>
            </a:r>
          </a:p>
        </p:txBody>
      </p:sp>
    </p:spTree>
    <p:extLst>
      <p:ext uri="{BB962C8B-B14F-4D97-AF65-F5344CB8AC3E}">
        <p14:creationId xmlns:p14="http://schemas.microsoft.com/office/powerpoint/2010/main" val="385898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E733-13DF-C04B-AC21-90638CE0474C}"/>
              </a:ext>
            </a:extLst>
          </p:cNvPr>
          <p:cNvSpPr>
            <a:spLocks noGrp="1"/>
          </p:cNvSpPr>
          <p:nvPr>
            <p:ph type="title"/>
          </p:nvPr>
        </p:nvSpPr>
        <p:spPr/>
        <p:txBody>
          <a:bodyPr/>
          <a:lstStyle/>
          <a:p>
            <a:r>
              <a:rPr lang="en-US" dirty="0"/>
              <a:t>Islamic teachings of modesty</a:t>
            </a:r>
          </a:p>
        </p:txBody>
      </p:sp>
      <p:graphicFrame>
        <p:nvGraphicFramePr>
          <p:cNvPr id="4" name="Content Placeholder 2">
            <a:extLst>
              <a:ext uri="{FF2B5EF4-FFF2-40B4-BE49-F238E27FC236}">
                <a16:creationId xmlns:a16="http://schemas.microsoft.com/office/drawing/2014/main" id="{B6F0D879-2935-DF48-B4C4-9E394FFCCEA3}"/>
              </a:ext>
            </a:extLst>
          </p:cNvPr>
          <p:cNvGraphicFramePr>
            <a:graphicFrameLocks noGrp="1"/>
          </p:cNvGraphicFramePr>
          <p:nvPr>
            <p:ph idx="1"/>
            <p:extLst>
              <p:ext uri="{D42A27DB-BD31-4B8C-83A1-F6EECF244321}">
                <p14:modId xmlns:p14="http://schemas.microsoft.com/office/powerpoint/2010/main" val="4117534148"/>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801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C384-5684-C542-B113-000B03C091E8}"/>
              </a:ext>
            </a:extLst>
          </p:cNvPr>
          <p:cNvSpPr>
            <a:spLocks noGrp="1"/>
          </p:cNvSpPr>
          <p:nvPr>
            <p:ph type="title"/>
          </p:nvPr>
        </p:nvSpPr>
        <p:spPr>
          <a:xfrm>
            <a:off x="2231135" y="329395"/>
            <a:ext cx="7729728" cy="1188720"/>
          </a:xfrm>
        </p:spPr>
        <p:txBody>
          <a:bodyPr/>
          <a:lstStyle/>
          <a:p>
            <a:r>
              <a:rPr lang="en-US" dirty="0"/>
              <a:t>Do’s and don’ts</a:t>
            </a:r>
          </a:p>
        </p:txBody>
      </p:sp>
      <p:graphicFrame>
        <p:nvGraphicFramePr>
          <p:cNvPr id="7" name="Content Placeholder 6">
            <a:extLst>
              <a:ext uri="{FF2B5EF4-FFF2-40B4-BE49-F238E27FC236}">
                <a16:creationId xmlns:a16="http://schemas.microsoft.com/office/drawing/2014/main" id="{7DD7D27B-9B9B-3346-9A44-DBD691C6CBE3}"/>
              </a:ext>
            </a:extLst>
          </p:cNvPr>
          <p:cNvGraphicFramePr>
            <a:graphicFrameLocks noGrp="1"/>
          </p:cNvGraphicFramePr>
          <p:nvPr>
            <p:ph idx="1"/>
            <p:extLst>
              <p:ext uri="{D42A27DB-BD31-4B8C-83A1-F6EECF244321}">
                <p14:modId xmlns:p14="http://schemas.microsoft.com/office/powerpoint/2010/main" val="4060858647"/>
              </p:ext>
            </p:extLst>
          </p:nvPr>
        </p:nvGraphicFramePr>
        <p:xfrm>
          <a:off x="637478" y="1765808"/>
          <a:ext cx="10917043" cy="4926807"/>
        </p:xfrm>
        <a:graphic>
          <a:graphicData uri="http://schemas.openxmlformats.org/drawingml/2006/table">
            <a:tbl>
              <a:tblPr firstRow="1" firstCol="1" bandRow="1">
                <a:tableStyleId>{5C22544A-7EE6-4342-B048-85BDC9FD1C3A}</a:tableStyleId>
              </a:tblPr>
              <a:tblGrid>
                <a:gridCol w="5473390">
                  <a:extLst>
                    <a:ext uri="{9D8B030D-6E8A-4147-A177-3AD203B41FA5}">
                      <a16:colId xmlns:a16="http://schemas.microsoft.com/office/drawing/2014/main" val="3965223018"/>
                    </a:ext>
                  </a:extLst>
                </a:gridCol>
                <a:gridCol w="5443653">
                  <a:extLst>
                    <a:ext uri="{9D8B030D-6E8A-4147-A177-3AD203B41FA5}">
                      <a16:colId xmlns:a16="http://schemas.microsoft.com/office/drawing/2014/main" val="3209549629"/>
                    </a:ext>
                  </a:extLst>
                </a:gridCol>
              </a:tblGrid>
              <a:tr h="257314">
                <a:tc>
                  <a:txBody>
                    <a:bodyPr/>
                    <a:lstStyle/>
                    <a:p>
                      <a:pPr>
                        <a:lnSpc>
                          <a:spcPct val="150000"/>
                        </a:lnSpc>
                        <a:spcAft>
                          <a:spcPts val="800"/>
                        </a:spcAft>
                      </a:pPr>
                      <a:r>
                        <a:rPr lang="en-GB" sz="1300">
                          <a:effectLst/>
                          <a:latin typeface="Calibri" panose="020F0502020204030204" pitchFamily="34" charset="0"/>
                          <a:cs typeface="Calibri" panose="020F0502020204030204" pitchFamily="34" charset="0"/>
                        </a:rPr>
                        <a:t>Do’s</a:t>
                      </a:r>
                      <a:endParaRPr lang="en-GB" sz="1300">
                        <a:effectLst/>
                        <a:latin typeface="Calibri" panose="020F0502020204030204" pitchFamily="34" charset="0"/>
                        <a:ea typeface="Calibri" panose="020F0502020204030204" pitchFamily="34" charset="0"/>
                        <a:cs typeface="Calibri" panose="020F0502020204030204" pitchFamily="34" charset="0"/>
                      </a:endParaRPr>
                    </a:p>
                  </a:txBody>
                  <a:tcPr marL="50538" marR="50538" marT="0" marB="0"/>
                </a:tc>
                <a:tc>
                  <a:txBody>
                    <a:bodyPr/>
                    <a:lstStyle/>
                    <a:p>
                      <a:pPr>
                        <a:lnSpc>
                          <a:spcPct val="150000"/>
                        </a:lnSpc>
                        <a:spcAft>
                          <a:spcPts val="800"/>
                        </a:spcAft>
                      </a:pPr>
                      <a:r>
                        <a:rPr lang="en-GB" sz="1300">
                          <a:effectLst/>
                          <a:latin typeface="Calibri" panose="020F0502020204030204" pitchFamily="34" charset="0"/>
                          <a:cs typeface="Calibri" panose="020F0502020204030204" pitchFamily="34" charset="0"/>
                        </a:rPr>
                        <a:t>Don’t’s</a:t>
                      </a:r>
                      <a:endParaRPr lang="en-GB" sz="1300">
                        <a:effectLst/>
                        <a:latin typeface="Calibri" panose="020F0502020204030204" pitchFamily="34" charset="0"/>
                        <a:ea typeface="Calibri" panose="020F0502020204030204" pitchFamily="34" charset="0"/>
                        <a:cs typeface="Calibri" panose="020F0502020204030204" pitchFamily="34" charset="0"/>
                      </a:endParaRPr>
                    </a:p>
                  </a:txBody>
                  <a:tcPr marL="50538" marR="50538" marT="0" marB="0"/>
                </a:tc>
                <a:extLst>
                  <a:ext uri="{0D108BD9-81ED-4DB2-BD59-A6C34878D82A}">
                    <a16:rowId xmlns:a16="http://schemas.microsoft.com/office/drawing/2014/main" val="1254717351"/>
                  </a:ext>
                </a:extLst>
              </a:tr>
              <a:tr h="4660361">
                <a:tc>
                  <a:txBody>
                    <a:bodyPr/>
                    <a:lstStyle/>
                    <a:p>
                      <a:pPr marL="342900" lvl="0" indent="-342900">
                        <a:lnSpc>
                          <a:spcPct val="150000"/>
                        </a:lnSpc>
                        <a:buFont typeface="Courier New" panose="02070309020205020404" pitchFamily="49" charset="0"/>
                        <a:buChar char="o"/>
                      </a:pPr>
                      <a:r>
                        <a:rPr lang="en-GB" sz="1300" dirty="0">
                          <a:effectLst/>
                          <a:latin typeface="Calibri" panose="020F0502020204030204" pitchFamily="34" charset="0"/>
                          <a:cs typeface="Calibri" panose="020F0502020204030204" pitchFamily="34" charset="0"/>
                        </a:rPr>
                        <a:t>Every platform, such as </a:t>
                      </a:r>
                      <a:r>
                        <a:rPr lang="en-GB" sz="1300" dirty="0" err="1">
                          <a:effectLst/>
                          <a:latin typeface="Calibri" panose="020F0502020204030204" pitchFamily="34" charset="0"/>
                          <a:cs typeface="Calibri" panose="020F0502020204030204" pitchFamily="34" charset="0"/>
                        </a:rPr>
                        <a:t>Youtube</a:t>
                      </a:r>
                      <a:r>
                        <a:rPr lang="en-GB" sz="1300" dirty="0">
                          <a:effectLst/>
                          <a:latin typeface="Calibri" panose="020F0502020204030204" pitchFamily="34" charset="0"/>
                          <a:cs typeface="Calibri" panose="020F0502020204030204" pitchFamily="34" charset="0"/>
                        </a:rPr>
                        <a:t>, has comment sections. If there is something you do not like about a video then there is no need to be mean or support others who are being </a:t>
                      </a:r>
                      <a:r>
                        <a:rPr lang="en-GB" sz="1300">
                          <a:effectLst/>
                          <a:latin typeface="Calibri" panose="020F0502020204030204" pitchFamily="34" charset="0"/>
                          <a:cs typeface="Calibri" panose="020F0502020204030204" pitchFamily="34" charset="0"/>
                        </a:rPr>
                        <a:t>mean as </a:t>
                      </a:r>
                      <a:r>
                        <a:rPr lang="en-GB" sz="1300" dirty="0">
                          <a:effectLst/>
                          <a:latin typeface="Calibri" panose="020F0502020204030204" pitchFamily="34" charset="0"/>
                          <a:cs typeface="Calibri" panose="020F0502020204030204" pitchFamily="34" charset="0"/>
                        </a:rPr>
                        <a:t>this comes under cyberbullying. </a:t>
                      </a:r>
                    </a:p>
                    <a:p>
                      <a:pPr marL="342900" lvl="0" indent="-342900">
                        <a:lnSpc>
                          <a:spcPct val="150000"/>
                        </a:lnSpc>
                        <a:buFont typeface="Courier New" panose="02070309020205020404" pitchFamily="49" charset="0"/>
                        <a:buChar char="o"/>
                      </a:pPr>
                      <a:r>
                        <a:rPr lang="en-GB" sz="1300" dirty="0">
                          <a:effectLst/>
                          <a:latin typeface="Calibri" panose="020F0502020204030204" pitchFamily="34" charset="0"/>
                          <a:cs typeface="Calibri" panose="020F0502020204030204" pitchFamily="34" charset="0"/>
                        </a:rPr>
                        <a:t>Do post that you do not intend any harm and that if there is, to please let you know so you can take it down or explain intention/s</a:t>
                      </a:r>
                    </a:p>
                    <a:p>
                      <a:pPr marL="342900" lvl="0" indent="-342900">
                        <a:lnSpc>
                          <a:spcPct val="150000"/>
                        </a:lnSpc>
                        <a:buFont typeface="Courier New" panose="02070309020205020404" pitchFamily="49" charset="0"/>
                        <a:buChar char="o"/>
                      </a:pPr>
                      <a:r>
                        <a:rPr lang="en-GB" sz="1300" dirty="0">
                          <a:effectLst/>
                          <a:latin typeface="Calibri" panose="020F0502020204030204" pitchFamily="34" charset="0"/>
                          <a:cs typeface="Calibri" panose="020F0502020204030204" pitchFamily="34" charset="0"/>
                        </a:rPr>
                        <a:t>Do use good, modest and positive vocabulary in comments and posts </a:t>
                      </a:r>
                    </a:p>
                    <a:p>
                      <a:pPr marL="342900" lvl="0" indent="-342900">
                        <a:lnSpc>
                          <a:spcPct val="150000"/>
                        </a:lnSpc>
                        <a:buFont typeface="Courier New" panose="02070309020205020404" pitchFamily="49" charset="0"/>
                        <a:buChar char="o"/>
                      </a:pPr>
                      <a:r>
                        <a:rPr lang="en-GB" sz="1300" dirty="0">
                          <a:effectLst/>
                          <a:latin typeface="Calibri" panose="020F0502020204030204" pitchFamily="34" charset="0"/>
                          <a:cs typeface="Calibri" panose="020F0502020204030204" pitchFamily="34" charset="0"/>
                        </a:rPr>
                        <a:t>Do try to use platforms like twitter for </a:t>
                      </a:r>
                      <a:r>
                        <a:rPr lang="en-GB" sz="1300" dirty="0" err="1">
                          <a:effectLst/>
                          <a:latin typeface="Calibri" panose="020F0502020204030204" pitchFamily="34" charset="0"/>
                          <a:cs typeface="Calibri" panose="020F0502020204030204" pitchFamily="34" charset="0"/>
                        </a:rPr>
                        <a:t>Tabligh</a:t>
                      </a:r>
                      <a:r>
                        <a:rPr lang="en-GB" sz="1300" dirty="0">
                          <a:effectLst/>
                          <a:latin typeface="Calibri" panose="020F0502020204030204" pitchFamily="34" charset="0"/>
                          <a:cs typeface="Calibri" panose="020F0502020204030204" pitchFamily="34" charset="0"/>
                        </a:rPr>
                        <a:t> such as posting quotes/sayings of the Holy Quran, hadith, sermons etc</a:t>
                      </a:r>
                    </a:p>
                    <a:p>
                      <a:pPr marL="342900" lvl="0" indent="-342900">
                        <a:lnSpc>
                          <a:spcPct val="150000"/>
                        </a:lnSpc>
                        <a:buFont typeface="Courier New" panose="02070309020205020404" pitchFamily="49" charset="0"/>
                        <a:buChar char="o"/>
                      </a:pPr>
                      <a:r>
                        <a:rPr lang="en-GB" sz="1300" dirty="0">
                          <a:effectLst/>
                          <a:latin typeface="Calibri" panose="020F0502020204030204" pitchFamily="34" charset="0"/>
                          <a:cs typeface="Calibri" panose="020F0502020204030204" pitchFamily="34" charset="0"/>
                        </a:rPr>
                        <a:t>Do seek guidance from adults who always have far more experience and better judgement. Ensure that an adult knows what you are doing online to help keep you safe through their guidance</a:t>
                      </a:r>
                      <a:endParaRPr lang="en-GB" sz="1300" dirty="0">
                        <a:effectLst/>
                        <a:latin typeface="Calibri" panose="020F0502020204030204" pitchFamily="34" charset="0"/>
                        <a:ea typeface="Calibri" panose="020F0502020204030204" pitchFamily="34" charset="0"/>
                        <a:cs typeface="Calibri" panose="020F0502020204030204" pitchFamily="34" charset="0"/>
                      </a:endParaRPr>
                    </a:p>
                  </a:txBody>
                  <a:tcPr marL="50538" marR="50538" marT="0" marB="0"/>
                </a:tc>
                <a:tc>
                  <a:txBody>
                    <a:bodyPr/>
                    <a:lstStyle/>
                    <a:p>
                      <a:pPr marL="342900" lvl="0" indent="-342900">
                        <a:lnSpc>
                          <a:spcPct val="150000"/>
                        </a:lnSpc>
                        <a:buFont typeface="Courier New" panose="02070309020205020404" pitchFamily="49" charset="0"/>
                        <a:buChar char="o"/>
                      </a:pPr>
                      <a:r>
                        <a:rPr lang="en-GB" sz="1300" dirty="0">
                          <a:effectLst/>
                          <a:latin typeface="Calibri" panose="020F0502020204030204" pitchFamily="34" charset="0"/>
                          <a:cs typeface="Calibri" panose="020F0502020204030204" pitchFamily="34" charset="0"/>
                        </a:rPr>
                        <a:t>Don’t post things when you are angry. It is better to be calm so that you can think things through before you post to avoid further damage. </a:t>
                      </a:r>
                    </a:p>
                    <a:p>
                      <a:pPr marL="342900" lvl="0" indent="-342900">
                        <a:lnSpc>
                          <a:spcPct val="150000"/>
                        </a:lnSpc>
                        <a:buFont typeface="Courier New" panose="02070309020205020404" pitchFamily="49" charset="0"/>
                        <a:buChar char="o"/>
                      </a:pPr>
                      <a:r>
                        <a:rPr lang="en-GB" sz="1300" dirty="0">
                          <a:effectLst/>
                          <a:latin typeface="Calibri" panose="020F0502020204030204" pitchFamily="34" charset="0"/>
                          <a:cs typeface="Calibri" panose="020F0502020204030204" pitchFamily="34" charset="0"/>
                        </a:rPr>
                        <a:t>Don’t share too much personal information online </a:t>
                      </a:r>
                    </a:p>
                    <a:p>
                      <a:pPr marL="342900" lvl="0" indent="-342900">
                        <a:lnSpc>
                          <a:spcPct val="150000"/>
                        </a:lnSpc>
                        <a:buFont typeface="Courier New" panose="02070309020205020404" pitchFamily="49" charset="0"/>
                        <a:buChar char="o"/>
                      </a:pPr>
                      <a:r>
                        <a:rPr lang="en-GB" sz="1300" dirty="0">
                          <a:effectLst/>
                          <a:latin typeface="Calibri" panose="020F0502020204030204" pitchFamily="34" charset="0"/>
                          <a:cs typeface="Calibri" panose="020F0502020204030204" pitchFamily="34" charset="0"/>
                        </a:rPr>
                        <a:t>Don’t put other people’s pictures, personal info, or other such things without the other person’s permission online that may offend them and may cause conflicts between you and them </a:t>
                      </a:r>
                    </a:p>
                    <a:p>
                      <a:pPr marL="342900" lvl="0" indent="-342900">
                        <a:lnSpc>
                          <a:spcPct val="150000"/>
                        </a:lnSpc>
                        <a:buFont typeface="Courier New" panose="02070309020205020404" pitchFamily="49" charset="0"/>
                        <a:buChar char="o"/>
                      </a:pPr>
                      <a:r>
                        <a:rPr lang="en-GB" sz="1300" dirty="0">
                          <a:effectLst/>
                          <a:latin typeface="Calibri" panose="020F0502020204030204" pitchFamily="34" charset="0"/>
                          <a:cs typeface="Calibri" panose="020F0502020204030204" pitchFamily="34" charset="0"/>
                        </a:rPr>
                        <a:t>Do not put pictures of yourselves on profile pictures because, as you get older, purdah should be given more importance to protect you from any harm and ensures your privacy </a:t>
                      </a:r>
                    </a:p>
                    <a:p>
                      <a:pPr marL="342900" lvl="0" indent="-342900">
                        <a:lnSpc>
                          <a:spcPct val="150000"/>
                        </a:lnSpc>
                        <a:buFont typeface="Courier New" panose="02070309020205020404" pitchFamily="49" charset="0"/>
                        <a:buChar char="o"/>
                      </a:pPr>
                      <a:r>
                        <a:rPr lang="en-GB" sz="1300" dirty="0">
                          <a:effectLst/>
                          <a:latin typeface="Calibri" panose="020F0502020204030204" pitchFamily="34" charset="0"/>
                          <a:cs typeface="Calibri" panose="020F0502020204030204" pitchFamily="34" charset="0"/>
                        </a:rPr>
                        <a:t>Do not make a Facebook account according to the instructions of </a:t>
                      </a:r>
                      <a:r>
                        <a:rPr lang="en-GB" sz="1300" dirty="0" err="1">
                          <a:effectLst/>
                          <a:latin typeface="Calibri" panose="020F0502020204030204" pitchFamily="34" charset="0"/>
                          <a:cs typeface="Calibri" panose="020F0502020204030204" pitchFamily="34" charset="0"/>
                        </a:rPr>
                        <a:t>Huzoor</a:t>
                      </a:r>
                      <a:r>
                        <a:rPr lang="en-GB" sz="1300" dirty="0">
                          <a:effectLst/>
                          <a:latin typeface="Calibri" panose="020F0502020204030204" pitchFamily="34" charset="0"/>
                          <a:cs typeface="Calibri" panose="020F0502020204030204" pitchFamily="34" charset="0"/>
                        </a:rPr>
                        <a:t> </a:t>
                      </a:r>
                      <a:r>
                        <a:rPr lang="en-GB" sz="1300" dirty="0" err="1">
                          <a:effectLst/>
                          <a:latin typeface="Calibri" panose="020F0502020204030204" pitchFamily="34" charset="0"/>
                          <a:cs typeface="Calibri" panose="020F0502020204030204" pitchFamily="34" charset="0"/>
                        </a:rPr>
                        <a:t>Anwar</a:t>
                      </a:r>
                      <a:r>
                        <a:rPr lang="en-GB" sz="1300" baseline="30000" dirty="0" err="1">
                          <a:effectLst/>
                          <a:latin typeface="Calibri" panose="020F0502020204030204" pitchFamily="34" charset="0"/>
                          <a:cs typeface="Calibri" panose="020F0502020204030204" pitchFamily="34" charset="0"/>
                        </a:rPr>
                        <a:t>aba</a:t>
                      </a:r>
                      <a:endParaRPr lang="en-GB" sz="1300" dirty="0">
                        <a:effectLst/>
                        <a:latin typeface="Calibri" panose="020F0502020204030204" pitchFamily="34" charset="0"/>
                        <a:cs typeface="Calibri" panose="020F0502020204030204" pitchFamily="34" charset="0"/>
                      </a:endParaRPr>
                    </a:p>
                    <a:p>
                      <a:pPr marL="342900" lvl="0" indent="-342900">
                        <a:lnSpc>
                          <a:spcPct val="150000"/>
                        </a:lnSpc>
                        <a:spcAft>
                          <a:spcPts val="800"/>
                        </a:spcAft>
                        <a:buFont typeface="Courier New" panose="02070309020205020404" pitchFamily="49" charset="0"/>
                        <a:buChar char="o"/>
                      </a:pPr>
                      <a:r>
                        <a:rPr lang="en-GB" sz="1300" dirty="0">
                          <a:effectLst/>
                          <a:latin typeface="Calibri" panose="020F0502020204030204" pitchFamily="34" charset="0"/>
                          <a:cs typeface="Calibri" panose="020F0502020204030204" pitchFamily="34" charset="0"/>
                        </a:rPr>
                        <a:t>Every platform, such as </a:t>
                      </a:r>
                      <a:r>
                        <a:rPr lang="en-GB" sz="1300" dirty="0" err="1">
                          <a:effectLst/>
                          <a:latin typeface="Calibri" panose="020F0502020204030204" pitchFamily="34" charset="0"/>
                          <a:cs typeface="Calibri" panose="020F0502020204030204" pitchFamily="34" charset="0"/>
                        </a:rPr>
                        <a:t>Youtube</a:t>
                      </a:r>
                      <a:r>
                        <a:rPr lang="en-GB" sz="1300" dirty="0">
                          <a:effectLst/>
                          <a:latin typeface="Calibri" panose="020F0502020204030204" pitchFamily="34" charset="0"/>
                          <a:cs typeface="Calibri" panose="020F0502020204030204" pitchFamily="34" charset="0"/>
                        </a:rPr>
                        <a:t>, has comment sections. If there is something you do not like about a video, then there is no need to be mean or support others who are being mean as this comes under cyberbullying. </a:t>
                      </a:r>
                    </a:p>
                  </a:txBody>
                  <a:tcPr marL="50538" marR="50538" marT="0" marB="0"/>
                </a:tc>
                <a:extLst>
                  <a:ext uri="{0D108BD9-81ED-4DB2-BD59-A6C34878D82A}">
                    <a16:rowId xmlns:a16="http://schemas.microsoft.com/office/drawing/2014/main" val="2707522917"/>
                  </a:ext>
                </a:extLst>
              </a:tr>
            </a:tbl>
          </a:graphicData>
        </a:graphic>
      </p:graphicFrame>
    </p:spTree>
    <p:extLst>
      <p:ext uri="{BB962C8B-B14F-4D97-AF65-F5344CB8AC3E}">
        <p14:creationId xmlns:p14="http://schemas.microsoft.com/office/powerpoint/2010/main" val="2143038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mens Freelance. Arabian Girl In Hijab With Laptop Sitting On.. Royalty  Free Cliparts, Vectors, And Stock Illustration. Image 143591856.">
            <a:extLst>
              <a:ext uri="{FF2B5EF4-FFF2-40B4-BE49-F238E27FC236}">
                <a16:creationId xmlns:a16="http://schemas.microsoft.com/office/drawing/2014/main" id="{CF845638-CA71-4B4C-B403-6E371D754481}"/>
              </a:ext>
            </a:extLst>
          </p:cNvPr>
          <p:cNvPicPr/>
          <p:nvPr/>
        </p:nvPicPr>
        <p:blipFill rotWithShape="1">
          <a:blip r:embed="rId2" cstate="print">
            <a:alphaModFix amt="57000"/>
            <a:extLst>
              <a:ext uri="{28A0092B-C50C-407E-A947-70E740481C1C}">
                <a14:useLocalDpi xmlns:a14="http://schemas.microsoft.com/office/drawing/2010/main" val="0"/>
              </a:ext>
            </a:extLst>
          </a:blip>
          <a:srcRect l="14238" t="16514" r="14257" b="14698"/>
          <a:stretch/>
        </p:blipFill>
        <p:spPr bwMode="auto">
          <a:xfrm>
            <a:off x="4635349" y="3203187"/>
            <a:ext cx="3408554" cy="2475569"/>
          </a:xfrm>
          <a:prstGeom prst="rect">
            <a:avLst/>
          </a:prstGeom>
          <a:noFill/>
          <a:ln>
            <a:noFill/>
          </a:ln>
        </p:spPr>
      </p:pic>
      <p:sp>
        <p:nvSpPr>
          <p:cNvPr id="2" name="Title 1">
            <a:extLst>
              <a:ext uri="{FF2B5EF4-FFF2-40B4-BE49-F238E27FC236}">
                <a16:creationId xmlns:a16="http://schemas.microsoft.com/office/drawing/2014/main" id="{81A9C384-5684-C542-B113-000B03C091E8}"/>
              </a:ext>
            </a:extLst>
          </p:cNvPr>
          <p:cNvSpPr>
            <a:spLocks noGrp="1"/>
          </p:cNvSpPr>
          <p:nvPr>
            <p:ph type="title"/>
          </p:nvPr>
        </p:nvSpPr>
        <p:spPr>
          <a:xfrm>
            <a:off x="2231136" y="686234"/>
            <a:ext cx="7729728" cy="1188720"/>
          </a:xfrm>
        </p:spPr>
        <p:txBody>
          <a:bodyPr/>
          <a:lstStyle/>
          <a:p>
            <a:r>
              <a:rPr lang="en-US" dirty="0"/>
              <a:t>Do’s and don’ts</a:t>
            </a:r>
          </a:p>
        </p:txBody>
      </p:sp>
      <p:sp>
        <p:nvSpPr>
          <p:cNvPr id="3" name="Content Placeholder 2">
            <a:extLst>
              <a:ext uri="{FF2B5EF4-FFF2-40B4-BE49-F238E27FC236}">
                <a16:creationId xmlns:a16="http://schemas.microsoft.com/office/drawing/2014/main" id="{7C1EF507-BE26-BC47-9D3A-8DB6D2179BD4}"/>
              </a:ext>
            </a:extLst>
          </p:cNvPr>
          <p:cNvSpPr>
            <a:spLocks noGrp="1"/>
          </p:cNvSpPr>
          <p:nvPr>
            <p:ph idx="1"/>
          </p:nvPr>
        </p:nvSpPr>
        <p:spPr>
          <a:xfrm>
            <a:off x="1517494" y="2207941"/>
            <a:ext cx="9157009" cy="4304369"/>
          </a:xfrm>
        </p:spPr>
        <p:txBody>
          <a:bodyPr>
            <a:normAutofit/>
          </a:bodyPr>
          <a:lstStyle/>
          <a:p>
            <a:pPr marL="0" indent="0" algn="ctr">
              <a:buNone/>
            </a:pPr>
            <a:r>
              <a:rPr lang="en-GB" sz="2000" dirty="0">
                <a:latin typeface="Calibri" panose="020F0502020204030204" pitchFamily="34" charset="0"/>
                <a:cs typeface="Calibri" panose="020F0502020204030204" pitchFamily="34" charset="0"/>
              </a:rPr>
              <a:t>Just because there are a few things you can’t do doesn’t mean you can’t have fun on Social Media. These are a few things you should do instead: </a:t>
            </a:r>
          </a:p>
          <a:p>
            <a:pPr marL="0" indent="0" algn="ctr">
              <a:buNone/>
            </a:pPr>
            <a:endParaRPr lang="en-GB" sz="2000"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You can post images of hobbies you do (like cooking or gaming), or photos of scenery</a:t>
            </a:r>
          </a:p>
          <a:p>
            <a:pPr marL="0" indent="0">
              <a:buNone/>
            </a:pPr>
            <a:r>
              <a:rPr lang="en-GB" sz="2000" dirty="0">
                <a:latin typeface="Calibri" panose="020F0502020204030204" pitchFamily="34" charset="0"/>
                <a:cs typeface="Calibri" panose="020F0502020204030204" pitchFamily="34" charset="0"/>
              </a:rPr>
              <a:t>You could even post your favourite quote </a:t>
            </a:r>
          </a:p>
          <a:p>
            <a:pPr marL="0" indent="0">
              <a:buNone/>
            </a:pPr>
            <a:r>
              <a:rPr lang="en-GB" sz="2000" dirty="0">
                <a:latin typeface="Calibri" panose="020F0502020204030204" pitchFamily="34" charset="0"/>
                <a:cs typeface="Calibri" panose="020F0502020204030204" pitchFamily="34" charset="0"/>
              </a:rPr>
              <a:t>You can talk to your friends and contact them </a:t>
            </a:r>
          </a:p>
          <a:p>
            <a:pPr marL="0" indent="0">
              <a:buNone/>
            </a:pPr>
            <a:r>
              <a:rPr lang="en-GB" sz="2000" dirty="0">
                <a:latin typeface="Calibri" panose="020F0502020204030204" pitchFamily="34" charset="0"/>
                <a:cs typeface="Calibri" panose="020F0502020204030204" pitchFamily="34" charset="0"/>
              </a:rPr>
              <a:t>You could also find accounts which have similar interest to you and like their posts</a:t>
            </a:r>
          </a:p>
          <a:p>
            <a:pPr marL="0" indent="0">
              <a:buNone/>
            </a:pPr>
            <a:r>
              <a:rPr lang="en-GB" sz="2000" dirty="0">
                <a:latin typeface="Calibri" panose="020F0502020204030204" pitchFamily="34" charset="0"/>
                <a:cs typeface="Calibri" panose="020F0502020204030204" pitchFamily="34" charset="0"/>
              </a:rPr>
              <a:t>Social Media can also keep you up to date with news and things going around in your local community </a:t>
            </a: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 name="Cloud 5">
            <a:extLst>
              <a:ext uri="{FF2B5EF4-FFF2-40B4-BE49-F238E27FC236}">
                <a16:creationId xmlns:a16="http://schemas.microsoft.com/office/drawing/2014/main" id="{73FB5A6F-B8FB-544D-86C2-524E151C3B99}"/>
              </a:ext>
            </a:extLst>
          </p:cNvPr>
          <p:cNvSpPr/>
          <p:nvPr/>
        </p:nvSpPr>
        <p:spPr>
          <a:xfrm>
            <a:off x="1059366" y="3524580"/>
            <a:ext cx="458128" cy="323386"/>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Cloud 6">
            <a:extLst>
              <a:ext uri="{FF2B5EF4-FFF2-40B4-BE49-F238E27FC236}">
                <a16:creationId xmlns:a16="http://schemas.microsoft.com/office/drawing/2014/main" id="{3B4AC075-823E-E142-89B7-89EA641079D8}"/>
              </a:ext>
            </a:extLst>
          </p:cNvPr>
          <p:cNvSpPr/>
          <p:nvPr/>
        </p:nvSpPr>
        <p:spPr>
          <a:xfrm>
            <a:off x="1059366" y="3926887"/>
            <a:ext cx="458128" cy="323386"/>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Cloud 7">
            <a:extLst>
              <a:ext uri="{FF2B5EF4-FFF2-40B4-BE49-F238E27FC236}">
                <a16:creationId xmlns:a16="http://schemas.microsoft.com/office/drawing/2014/main" id="{BF48D2BF-B165-6143-BAC9-9FFFD65A2EB0}"/>
              </a:ext>
            </a:extLst>
          </p:cNvPr>
          <p:cNvSpPr/>
          <p:nvPr/>
        </p:nvSpPr>
        <p:spPr>
          <a:xfrm>
            <a:off x="1059366" y="4352256"/>
            <a:ext cx="458128" cy="323386"/>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loud 8">
            <a:extLst>
              <a:ext uri="{FF2B5EF4-FFF2-40B4-BE49-F238E27FC236}">
                <a16:creationId xmlns:a16="http://schemas.microsoft.com/office/drawing/2014/main" id="{B5E4D1CE-F657-854B-9E3E-523261DE701C}"/>
              </a:ext>
            </a:extLst>
          </p:cNvPr>
          <p:cNvSpPr/>
          <p:nvPr/>
        </p:nvSpPr>
        <p:spPr>
          <a:xfrm>
            <a:off x="1059366" y="4775376"/>
            <a:ext cx="458128" cy="323386"/>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Cloud 9">
            <a:extLst>
              <a:ext uri="{FF2B5EF4-FFF2-40B4-BE49-F238E27FC236}">
                <a16:creationId xmlns:a16="http://schemas.microsoft.com/office/drawing/2014/main" id="{7D5ABE6E-3C5E-7842-80BC-F1BFB7C75F2B}"/>
              </a:ext>
            </a:extLst>
          </p:cNvPr>
          <p:cNvSpPr/>
          <p:nvPr/>
        </p:nvSpPr>
        <p:spPr>
          <a:xfrm>
            <a:off x="1059366" y="5247506"/>
            <a:ext cx="458128" cy="323386"/>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4059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919E6-2FDC-864A-A5EF-74BC6BF4A0D2}"/>
              </a:ext>
            </a:extLst>
          </p:cNvPr>
          <p:cNvSpPr>
            <a:spLocks noGrp="1"/>
          </p:cNvSpPr>
          <p:nvPr>
            <p:ph type="title"/>
          </p:nvPr>
        </p:nvSpPr>
        <p:spPr>
          <a:xfrm>
            <a:off x="1294694" y="607853"/>
            <a:ext cx="9868830" cy="1188720"/>
          </a:xfrm>
        </p:spPr>
        <p:txBody>
          <a:bodyPr/>
          <a:lstStyle/>
          <a:p>
            <a:r>
              <a:rPr lang="en-US" dirty="0"/>
              <a:t>Social media etiquettes and modesty</a:t>
            </a:r>
          </a:p>
        </p:txBody>
      </p:sp>
      <p:sp>
        <p:nvSpPr>
          <p:cNvPr id="3" name="Content Placeholder 2">
            <a:extLst>
              <a:ext uri="{FF2B5EF4-FFF2-40B4-BE49-F238E27FC236}">
                <a16:creationId xmlns:a16="http://schemas.microsoft.com/office/drawing/2014/main" id="{1461D18B-7C84-7D4B-9F78-66467FC08BF3}"/>
              </a:ext>
            </a:extLst>
          </p:cNvPr>
          <p:cNvSpPr>
            <a:spLocks noGrp="1"/>
          </p:cNvSpPr>
          <p:nvPr>
            <p:ph idx="1"/>
          </p:nvPr>
        </p:nvSpPr>
        <p:spPr>
          <a:xfrm>
            <a:off x="1797685" y="1940312"/>
            <a:ext cx="8862848" cy="4917688"/>
          </a:xfrm>
          <a:prstGeom prst="wave">
            <a:avLst>
              <a:gd name="adj1" fmla="val 8192"/>
              <a:gd name="adj2" fmla="val 0"/>
            </a:avLst>
          </a:prstGeom>
          <a:solidFill>
            <a:srgbClr val="2768B2">
              <a:alpha val="46001"/>
            </a:srgbClr>
          </a:solidFill>
        </p:spPr>
        <p:txBody>
          <a:bodyPr>
            <a:normAutofit/>
          </a:bodyPr>
          <a:lstStyle/>
          <a:p>
            <a:pPr lvl="0"/>
            <a:r>
              <a:rPr lang="en-GB" sz="2000" dirty="0">
                <a:latin typeface="Calibri" panose="020F0502020204030204" pitchFamily="34" charset="0"/>
                <a:cs typeface="Calibri" panose="020F0502020204030204" pitchFamily="34" charset="0"/>
              </a:rPr>
              <a:t>Modest vocabularies consisting of kind words with compassion gives out the intention of </a:t>
            </a:r>
            <a:r>
              <a:rPr lang="en-GB" sz="2000" b="1" dirty="0">
                <a:latin typeface="Calibri" panose="020F0502020204030204" pitchFamily="34" charset="0"/>
                <a:cs typeface="Calibri" panose="020F0502020204030204" pitchFamily="34" charset="0"/>
              </a:rPr>
              <a:t>peace</a:t>
            </a:r>
            <a:r>
              <a:rPr lang="en-GB" sz="2000" dirty="0">
                <a:latin typeface="Calibri" panose="020F0502020204030204" pitchFamily="34" charset="0"/>
                <a:cs typeface="Calibri" panose="020F0502020204030204" pitchFamily="34" charset="0"/>
              </a:rPr>
              <a:t> which is the definition of Islam</a:t>
            </a:r>
          </a:p>
          <a:p>
            <a:pPr lvl="0"/>
            <a:r>
              <a:rPr lang="en-GB" sz="2000" dirty="0">
                <a:latin typeface="Calibri" panose="020F0502020204030204" pitchFamily="34" charset="0"/>
                <a:cs typeface="Calibri" panose="020F0502020204030204" pitchFamily="34" charset="0"/>
              </a:rPr>
              <a:t>Treat others like how you would want to be treated is a ‘</a:t>
            </a:r>
            <a:r>
              <a:rPr lang="en-GB" sz="2000" b="1" dirty="0">
                <a:latin typeface="Calibri" panose="020F0502020204030204" pitchFamily="34" charset="0"/>
                <a:cs typeface="Calibri" panose="020F0502020204030204" pitchFamily="34" charset="0"/>
              </a:rPr>
              <a:t>Golden Principle</a:t>
            </a:r>
            <a:r>
              <a:rPr lang="en-GB" sz="2000" dirty="0">
                <a:latin typeface="Calibri" panose="020F0502020204030204" pitchFamily="34" charset="0"/>
                <a:cs typeface="Calibri" panose="020F0502020204030204" pitchFamily="34" charset="0"/>
              </a:rPr>
              <a:t>’ of Islam which should also be applied digitally because it is easy for someone to hide behind a screen and say mean things</a:t>
            </a:r>
          </a:p>
          <a:p>
            <a:pPr lvl="0"/>
            <a:r>
              <a:rPr lang="en-GB" sz="2000" dirty="0">
                <a:latin typeface="Calibri" panose="020F0502020204030204" pitchFamily="34" charset="0"/>
                <a:cs typeface="Calibri" panose="020F0502020204030204" pitchFamily="34" charset="0"/>
              </a:rPr>
              <a:t>Being a </a:t>
            </a:r>
            <a:r>
              <a:rPr lang="en-GB" sz="2000" b="1" dirty="0">
                <a:latin typeface="Calibri" panose="020F0502020204030204" pitchFamily="34" charset="0"/>
                <a:cs typeface="Calibri" panose="020F0502020204030204" pitchFamily="34" charset="0"/>
              </a:rPr>
              <a:t>good example</a:t>
            </a:r>
            <a:r>
              <a:rPr lang="en-GB" sz="2000" dirty="0">
                <a:latin typeface="Calibri" panose="020F0502020204030204" pitchFamily="34" charset="0"/>
                <a:cs typeface="Calibri" panose="020F0502020204030204" pitchFamily="34" charset="0"/>
              </a:rPr>
              <a:t> to others </a:t>
            </a:r>
          </a:p>
          <a:p>
            <a:pPr lvl="0"/>
            <a:r>
              <a:rPr lang="en-GB" sz="2000" dirty="0">
                <a:latin typeface="Calibri" panose="020F0502020204030204" pitchFamily="34" charset="0"/>
                <a:cs typeface="Calibri" panose="020F0502020204030204" pitchFamily="34" charset="0"/>
              </a:rPr>
              <a:t>Islam lays great importance on </a:t>
            </a:r>
            <a:r>
              <a:rPr lang="en-GB" sz="2000" b="1" dirty="0">
                <a:latin typeface="Calibri" panose="020F0502020204030204" pitchFamily="34" charset="0"/>
                <a:cs typeface="Calibri" panose="020F0502020204030204" pitchFamily="34" charset="0"/>
              </a:rPr>
              <a:t>respecting</a:t>
            </a:r>
            <a:r>
              <a:rPr lang="en-GB" sz="2000" dirty="0">
                <a:latin typeface="Calibri" panose="020F0502020204030204" pitchFamily="34" charset="0"/>
                <a:cs typeface="Calibri" panose="020F0502020204030204" pitchFamily="34" charset="0"/>
              </a:rPr>
              <a:t> others. This is why you should be careful with what you do on social media to ensure that your posts and intentions portray respect</a:t>
            </a:r>
          </a:p>
        </p:txBody>
      </p:sp>
    </p:spTree>
    <p:extLst>
      <p:ext uri="{BB962C8B-B14F-4D97-AF65-F5344CB8AC3E}">
        <p14:creationId xmlns:p14="http://schemas.microsoft.com/office/powerpoint/2010/main" val="1224960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14D6B-9053-FC4E-91CD-C9DD16D12E21}"/>
              </a:ext>
            </a:extLst>
          </p:cNvPr>
          <p:cNvSpPr>
            <a:spLocks noGrp="1"/>
          </p:cNvSpPr>
          <p:nvPr>
            <p:ph type="ctrTitle"/>
          </p:nvPr>
        </p:nvSpPr>
        <p:spPr>
          <a:xfrm>
            <a:off x="1363236" y="557945"/>
            <a:ext cx="9465527" cy="1293555"/>
          </a:xfrm>
        </p:spPr>
        <p:txBody>
          <a:bodyPr>
            <a:normAutofit/>
          </a:bodyPr>
          <a:lstStyle/>
          <a:p>
            <a:r>
              <a:rPr lang="en-US" sz="2800" dirty="0"/>
              <a:t>Benefits of being modest on Social media?</a:t>
            </a:r>
          </a:p>
        </p:txBody>
      </p:sp>
      <p:sp>
        <p:nvSpPr>
          <p:cNvPr id="3" name="Subtitle 2">
            <a:extLst>
              <a:ext uri="{FF2B5EF4-FFF2-40B4-BE49-F238E27FC236}">
                <a16:creationId xmlns:a16="http://schemas.microsoft.com/office/drawing/2014/main" id="{3BF8014B-D1A3-9340-9D15-340D42B4A4F6}"/>
              </a:ext>
            </a:extLst>
          </p:cNvPr>
          <p:cNvSpPr>
            <a:spLocks noGrp="1"/>
          </p:cNvSpPr>
          <p:nvPr>
            <p:ph type="subTitle" idx="1"/>
          </p:nvPr>
        </p:nvSpPr>
        <p:spPr>
          <a:xfrm>
            <a:off x="1712701" y="2562653"/>
            <a:ext cx="6886550" cy="3594955"/>
          </a:xfrm>
        </p:spPr>
        <p:txBody>
          <a:bodyPr>
            <a:normAutofit fontScale="85000" lnSpcReduction="20000"/>
          </a:bodyPr>
          <a:lstStyle/>
          <a:p>
            <a:pPr algn="l"/>
            <a:r>
              <a:rPr lang="en-US" sz="2800" dirty="0">
                <a:latin typeface="Calibri" panose="020F0502020204030204" pitchFamily="34" charset="0"/>
                <a:cs typeface="Calibri" panose="020F0502020204030204" pitchFamily="34" charset="0"/>
              </a:rPr>
              <a:t>You feel </a:t>
            </a:r>
            <a:r>
              <a:rPr lang="en-US" sz="2800" b="1" dirty="0">
                <a:latin typeface="Calibri" panose="020F0502020204030204" pitchFamily="34" charset="0"/>
                <a:cs typeface="Calibri" panose="020F0502020204030204" pitchFamily="34" charset="0"/>
              </a:rPr>
              <a:t>positive</a:t>
            </a:r>
            <a:r>
              <a:rPr lang="en-US" sz="2800" dirty="0">
                <a:latin typeface="Calibri" panose="020F0502020204030204" pitchFamily="34" charset="0"/>
                <a:cs typeface="Calibri" panose="020F0502020204030204" pitchFamily="34" charset="0"/>
              </a:rPr>
              <a:t> and stay in a positive state of mind</a:t>
            </a:r>
          </a:p>
          <a:p>
            <a:pPr marL="457200" indent="-457200" algn="l">
              <a:buFontTx/>
              <a:buChar char="-"/>
            </a:pPr>
            <a:endParaRPr lang="en-US" sz="2800" dirty="0">
              <a:latin typeface="Calibri" panose="020F0502020204030204" pitchFamily="34" charset="0"/>
              <a:cs typeface="Calibri" panose="020F0502020204030204" pitchFamily="34" charset="0"/>
            </a:endParaRPr>
          </a:p>
          <a:p>
            <a:pPr algn="l"/>
            <a:r>
              <a:rPr lang="en-US" sz="2800" dirty="0">
                <a:latin typeface="Calibri" panose="020F0502020204030204" pitchFamily="34" charset="0"/>
                <a:cs typeface="Calibri" panose="020F0502020204030204" pitchFamily="34" charset="0"/>
              </a:rPr>
              <a:t> You feel </a:t>
            </a:r>
            <a:r>
              <a:rPr lang="en-US" sz="2800" b="1" dirty="0">
                <a:latin typeface="Calibri" panose="020F0502020204030204" pitchFamily="34" charset="0"/>
                <a:cs typeface="Calibri" panose="020F0502020204030204" pitchFamily="34" charset="0"/>
              </a:rPr>
              <a:t>safe and secure </a:t>
            </a:r>
            <a:r>
              <a:rPr lang="en-US" sz="2800" dirty="0">
                <a:latin typeface="Calibri" panose="020F0502020204030204" pitchFamily="34" charset="0"/>
                <a:cs typeface="Calibri" panose="020F0502020204030204" pitchFamily="34" charset="0"/>
              </a:rPr>
              <a:t>knowing you have not over shared on Social media</a:t>
            </a:r>
          </a:p>
          <a:p>
            <a:pPr algn="l"/>
            <a:endParaRPr lang="en-US" sz="2800" dirty="0">
              <a:latin typeface="Calibri" panose="020F0502020204030204" pitchFamily="34" charset="0"/>
              <a:cs typeface="Calibri" panose="020F0502020204030204" pitchFamily="34" charset="0"/>
            </a:endParaRPr>
          </a:p>
          <a:p>
            <a:pPr algn="l"/>
            <a:r>
              <a:rPr lang="en-US" sz="2800" dirty="0">
                <a:latin typeface="Calibri" panose="020F0502020204030204" pitchFamily="34" charset="0"/>
                <a:cs typeface="Calibri" panose="020F0502020204030204" pitchFamily="34" charset="0"/>
              </a:rPr>
              <a:t>Your parents </a:t>
            </a:r>
            <a:r>
              <a:rPr lang="en-US" sz="2800" b="1" dirty="0">
                <a:latin typeface="Calibri" panose="020F0502020204030204" pitchFamily="34" charset="0"/>
                <a:cs typeface="Calibri" panose="020F0502020204030204" pitchFamily="34" charset="0"/>
              </a:rPr>
              <a:t>trust </a:t>
            </a:r>
            <a:r>
              <a:rPr lang="en-US" sz="2800" dirty="0">
                <a:latin typeface="Calibri" panose="020F0502020204030204" pitchFamily="34" charset="0"/>
                <a:cs typeface="Calibri" panose="020F0502020204030204" pitchFamily="34" charset="0"/>
              </a:rPr>
              <a:t>you </a:t>
            </a:r>
          </a:p>
          <a:p>
            <a:pPr algn="l"/>
            <a:endParaRPr lang="en-US" sz="2800" dirty="0">
              <a:latin typeface="Calibri" panose="020F0502020204030204" pitchFamily="34" charset="0"/>
              <a:cs typeface="Calibri" panose="020F0502020204030204" pitchFamily="34" charset="0"/>
            </a:endParaRPr>
          </a:p>
          <a:p>
            <a:pPr algn="l"/>
            <a:r>
              <a:rPr lang="en-US" sz="2800" dirty="0">
                <a:latin typeface="Calibri" panose="020F0502020204030204" pitchFamily="34" charset="0"/>
                <a:cs typeface="Calibri" panose="020F0502020204030204" pitchFamily="34" charset="0"/>
              </a:rPr>
              <a:t>Your siblings and friends will also follow your actions and you are </a:t>
            </a:r>
            <a:r>
              <a:rPr lang="en-US" sz="2800" b="1" dirty="0">
                <a:latin typeface="Calibri" panose="020F0502020204030204" pitchFamily="34" charset="0"/>
                <a:cs typeface="Calibri" panose="020F0502020204030204" pitchFamily="34" charset="0"/>
              </a:rPr>
              <a:t>protecting</a:t>
            </a:r>
            <a:r>
              <a:rPr lang="en-US" sz="2800" dirty="0">
                <a:latin typeface="Calibri" panose="020F0502020204030204" pitchFamily="34" charset="0"/>
                <a:cs typeface="Calibri" panose="020F0502020204030204" pitchFamily="34" charset="0"/>
              </a:rPr>
              <a:t> them also</a:t>
            </a: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877CBD93-734E-BF48-8176-59B5BAD0E2B7}"/>
              </a:ext>
            </a:extLst>
          </p:cNvPr>
          <p:cNvCxnSpPr/>
          <p:nvPr/>
        </p:nvCxnSpPr>
        <p:spPr>
          <a:xfrm>
            <a:off x="1600200" y="3083668"/>
            <a:ext cx="6785043" cy="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7A78721D-CE1E-864F-AAE1-47693B6CA48B}"/>
              </a:ext>
            </a:extLst>
          </p:cNvPr>
          <p:cNvCxnSpPr/>
          <p:nvPr/>
        </p:nvCxnSpPr>
        <p:spPr>
          <a:xfrm>
            <a:off x="1600200" y="4315838"/>
            <a:ext cx="6785043" cy="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51D4BE8E-81FA-7E4A-B04F-2327E7CBD486}"/>
              </a:ext>
            </a:extLst>
          </p:cNvPr>
          <p:cNvCxnSpPr/>
          <p:nvPr/>
        </p:nvCxnSpPr>
        <p:spPr>
          <a:xfrm>
            <a:off x="1600200" y="5142689"/>
            <a:ext cx="6785043" cy="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FD46F442-C751-664C-AD33-03160EEA1B68}"/>
              </a:ext>
            </a:extLst>
          </p:cNvPr>
          <p:cNvPicPr>
            <a:picLocks noChangeAspect="1"/>
          </p:cNvPicPr>
          <p:nvPr/>
        </p:nvPicPr>
        <p:blipFill>
          <a:blip r:embed="rId2"/>
          <a:stretch>
            <a:fillRect/>
          </a:stretch>
        </p:blipFill>
        <p:spPr>
          <a:xfrm>
            <a:off x="8898648" y="2402732"/>
            <a:ext cx="2064426" cy="3754876"/>
          </a:xfrm>
          <a:prstGeom prst="rect">
            <a:avLst/>
          </a:prstGeom>
        </p:spPr>
      </p:pic>
    </p:spTree>
    <p:extLst>
      <p:ext uri="{BB962C8B-B14F-4D97-AF65-F5344CB8AC3E}">
        <p14:creationId xmlns:p14="http://schemas.microsoft.com/office/powerpoint/2010/main" val="987278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540C-2A94-0947-86B0-6B8F5A4D2A13}"/>
              </a:ext>
            </a:extLst>
          </p:cNvPr>
          <p:cNvSpPr>
            <a:spLocks noGrp="1"/>
          </p:cNvSpPr>
          <p:nvPr>
            <p:ph type="title"/>
          </p:nvPr>
        </p:nvSpPr>
        <p:spPr/>
        <p:txBody>
          <a:bodyPr/>
          <a:lstStyle/>
          <a:p>
            <a:r>
              <a:rPr lang="en-US" dirty="0"/>
              <a:t>Learning from mistakes</a:t>
            </a:r>
          </a:p>
        </p:txBody>
      </p:sp>
      <p:sp>
        <p:nvSpPr>
          <p:cNvPr id="3" name="Content Placeholder 2">
            <a:extLst>
              <a:ext uri="{FF2B5EF4-FFF2-40B4-BE49-F238E27FC236}">
                <a16:creationId xmlns:a16="http://schemas.microsoft.com/office/drawing/2014/main" id="{DA7DC168-7CF6-AA4A-86F2-1D54BEB8B0D0}"/>
              </a:ext>
            </a:extLst>
          </p:cNvPr>
          <p:cNvSpPr>
            <a:spLocks noGrp="1"/>
          </p:cNvSpPr>
          <p:nvPr>
            <p:ph idx="1"/>
          </p:nvPr>
        </p:nvSpPr>
        <p:spPr>
          <a:xfrm>
            <a:off x="2231136" y="2442117"/>
            <a:ext cx="7729728" cy="4083625"/>
          </a:xfrm>
        </p:spPr>
        <p:txBody>
          <a:bodyPr>
            <a:normAutofit lnSpcReduction="10000"/>
          </a:bodyPr>
          <a:lstStyle/>
          <a:p>
            <a:pPr marL="0" indent="0" algn="ctr">
              <a:buNone/>
            </a:pPr>
            <a:r>
              <a:rPr lang="en-GB" dirty="0"/>
              <a:t>It is easy to get confused between what we can and can’t do, however as Ahmadi girls our goal is to follow the guidance of our Beloved </a:t>
            </a:r>
            <a:r>
              <a:rPr lang="en-GB" dirty="0" err="1"/>
              <a:t>Huzoor</a:t>
            </a:r>
            <a:r>
              <a:rPr lang="en-GB" dirty="0"/>
              <a:t> the best we can.  </a:t>
            </a:r>
            <a:r>
              <a:rPr lang="en-GB" i="1" dirty="0"/>
              <a:t>This year our motto is </a:t>
            </a:r>
            <a:r>
              <a:rPr lang="en-GB" b="1" i="1" dirty="0">
                <a:solidFill>
                  <a:srgbClr val="F55183"/>
                </a:solidFill>
              </a:rPr>
              <a:t>‘Modesty is a part of faith’ </a:t>
            </a:r>
            <a:r>
              <a:rPr lang="en-GB" i="1" dirty="0"/>
              <a:t>and we must follow this during each circumstance - including our presence on Social Media.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dirty="0"/>
              <a:t> A mistake which is commonly made is the incorrect use of the profile pic option on Social Media sites such as;  WhatsApp, Instagram etc.</a:t>
            </a:r>
          </a:p>
          <a:p>
            <a:endParaRPr lang="en-US" dirty="0"/>
          </a:p>
        </p:txBody>
      </p:sp>
      <p:pic>
        <p:nvPicPr>
          <p:cNvPr id="7" name="Picture 6">
            <a:extLst>
              <a:ext uri="{FF2B5EF4-FFF2-40B4-BE49-F238E27FC236}">
                <a16:creationId xmlns:a16="http://schemas.microsoft.com/office/drawing/2014/main" id="{54F175D8-DC2F-DB47-8BC4-75BCA5B135D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5922" y="3590693"/>
            <a:ext cx="2360155" cy="2109859"/>
          </a:xfrm>
          <a:prstGeom prst="rect">
            <a:avLst/>
          </a:prstGeom>
          <a:noFill/>
          <a:ln>
            <a:noFill/>
          </a:ln>
        </p:spPr>
      </p:pic>
    </p:spTree>
    <p:extLst>
      <p:ext uri="{BB962C8B-B14F-4D97-AF65-F5344CB8AC3E}">
        <p14:creationId xmlns:p14="http://schemas.microsoft.com/office/powerpoint/2010/main" val="1227198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Chronological History of Social Media">
            <a:extLst>
              <a:ext uri="{FF2B5EF4-FFF2-40B4-BE49-F238E27FC236}">
                <a16:creationId xmlns:a16="http://schemas.microsoft.com/office/drawing/2014/main" id="{15A51DD4-EF77-D74A-B187-25B745FE3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900"/>
            <a:ext cx="10972800"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4F540C-2A94-0947-86B0-6B8F5A4D2A13}"/>
              </a:ext>
            </a:extLst>
          </p:cNvPr>
          <p:cNvSpPr>
            <a:spLocks noGrp="1"/>
          </p:cNvSpPr>
          <p:nvPr>
            <p:ph type="title"/>
          </p:nvPr>
        </p:nvSpPr>
        <p:spPr/>
        <p:txBody>
          <a:bodyPr/>
          <a:lstStyle/>
          <a:p>
            <a:r>
              <a:rPr lang="en-US" dirty="0"/>
              <a:t>Learning from mistakes</a:t>
            </a:r>
          </a:p>
        </p:txBody>
      </p:sp>
      <p:sp>
        <p:nvSpPr>
          <p:cNvPr id="3" name="Content Placeholder 2">
            <a:extLst>
              <a:ext uri="{FF2B5EF4-FFF2-40B4-BE49-F238E27FC236}">
                <a16:creationId xmlns:a16="http://schemas.microsoft.com/office/drawing/2014/main" id="{DA7DC168-7CF6-AA4A-86F2-1D54BEB8B0D0}"/>
              </a:ext>
            </a:extLst>
          </p:cNvPr>
          <p:cNvSpPr>
            <a:spLocks noGrp="1"/>
          </p:cNvSpPr>
          <p:nvPr>
            <p:ph idx="1"/>
          </p:nvPr>
        </p:nvSpPr>
        <p:spPr>
          <a:xfrm>
            <a:off x="2278566" y="2437322"/>
            <a:ext cx="7729728" cy="3282541"/>
          </a:xfrm>
          <a:custGeom>
            <a:avLst/>
            <a:gdLst>
              <a:gd name="connsiteX0" fmla="*/ 0 w 7729728"/>
              <a:gd name="connsiteY0" fmla="*/ 0 h 2625332"/>
              <a:gd name="connsiteX1" fmla="*/ 7729728 w 7729728"/>
              <a:gd name="connsiteY1" fmla="*/ 0 h 2625332"/>
              <a:gd name="connsiteX2" fmla="*/ 7729728 w 7729728"/>
              <a:gd name="connsiteY2" fmla="*/ 2187768 h 2625332"/>
              <a:gd name="connsiteX3" fmla="*/ 7292164 w 7729728"/>
              <a:gd name="connsiteY3" fmla="*/ 2625332 h 2625332"/>
              <a:gd name="connsiteX4" fmla="*/ 0 w 7729728"/>
              <a:gd name="connsiteY4" fmla="*/ 2625332 h 2625332"/>
              <a:gd name="connsiteX5" fmla="*/ 0 w 7729728"/>
              <a:gd name="connsiteY5" fmla="*/ 0 h 2625332"/>
              <a:gd name="connsiteX0" fmla="*/ 7292164 w 7729728"/>
              <a:gd name="connsiteY0" fmla="*/ 2625332 h 2625332"/>
              <a:gd name="connsiteX1" fmla="*/ 7379677 w 7729728"/>
              <a:gd name="connsiteY1" fmla="*/ 2275281 h 2625332"/>
              <a:gd name="connsiteX2" fmla="*/ 7729728 w 7729728"/>
              <a:gd name="connsiteY2" fmla="*/ 2187768 h 2625332"/>
              <a:gd name="connsiteX3" fmla="*/ 7292164 w 7729728"/>
              <a:gd name="connsiteY3" fmla="*/ 2625332 h 2625332"/>
              <a:gd name="connsiteX0" fmla="*/ 7292164 w 7729728"/>
              <a:gd name="connsiteY0" fmla="*/ 2625332 h 2625332"/>
              <a:gd name="connsiteX1" fmla="*/ 7379677 w 7729728"/>
              <a:gd name="connsiteY1" fmla="*/ 2275281 h 2625332"/>
              <a:gd name="connsiteX2" fmla="*/ 7729728 w 7729728"/>
              <a:gd name="connsiteY2" fmla="*/ 2187768 h 2625332"/>
              <a:gd name="connsiteX3" fmla="*/ 7292164 w 7729728"/>
              <a:gd name="connsiteY3" fmla="*/ 2625332 h 2625332"/>
              <a:gd name="connsiteX4" fmla="*/ 0 w 7729728"/>
              <a:gd name="connsiteY4" fmla="*/ 2625332 h 2625332"/>
              <a:gd name="connsiteX5" fmla="*/ 0 w 7729728"/>
              <a:gd name="connsiteY5" fmla="*/ 0 h 2625332"/>
              <a:gd name="connsiteX6" fmla="*/ 7729728 w 7729728"/>
              <a:gd name="connsiteY6" fmla="*/ 0 h 2625332"/>
              <a:gd name="connsiteX7" fmla="*/ 7729728 w 7729728"/>
              <a:gd name="connsiteY7" fmla="*/ 2187768 h 2625332"/>
              <a:gd name="connsiteX0" fmla="*/ 0 w 7729728"/>
              <a:gd name="connsiteY0" fmla="*/ 0 h 2625332"/>
              <a:gd name="connsiteX1" fmla="*/ 7729728 w 7729728"/>
              <a:gd name="connsiteY1" fmla="*/ 0 h 2625332"/>
              <a:gd name="connsiteX2" fmla="*/ 7729728 w 7729728"/>
              <a:gd name="connsiteY2" fmla="*/ 2187768 h 2625332"/>
              <a:gd name="connsiteX3" fmla="*/ 7292164 w 7729728"/>
              <a:gd name="connsiteY3" fmla="*/ 2625332 h 2625332"/>
              <a:gd name="connsiteX4" fmla="*/ 0 w 7729728"/>
              <a:gd name="connsiteY4" fmla="*/ 2625332 h 2625332"/>
              <a:gd name="connsiteX5" fmla="*/ 0 w 7729728"/>
              <a:gd name="connsiteY5" fmla="*/ 0 h 2625332"/>
              <a:gd name="connsiteX0" fmla="*/ 7292164 w 7729728"/>
              <a:gd name="connsiteY0" fmla="*/ 2625332 h 2625332"/>
              <a:gd name="connsiteX1" fmla="*/ 7379677 w 7729728"/>
              <a:gd name="connsiteY1" fmla="*/ 2275281 h 2625332"/>
              <a:gd name="connsiteX2" fmla="*/ 7729728 w 7729728"/>
              <a:gd name="connsiteY2" fmla="*/ 2187768 h 2625332"/>
              <a:gd name="connsiteX3" fmla="*/ 7292164 w 7729728"/>
              <a:gd name="connsiteY3" fmla="*/ 2625332 h 2625332"/>
              <a:gd name="connsiteX0" fmla="*/ 7292164 w 7729728"/>
              <a:gd name="connsiteY0" fmla="*/ 2625332 h 2625332"/>
              <a:gd name="connsiteX1" fmla="*/ 7379677 w 7729728"/>
              <a:gd name="connsiteY1" fmla="*/ 2275281 h 2625332"/>
              <a:gd name="connsiteX2" fmla="*/ 7729728 w 7729728"/>
              <a:gd name="connsiteY2" fmla="*/ 2187768 h 2625332"/>
              <a:gd name="connsiteX3" fmla="*/ 7258711 w 7729728"/>
              <a:gd name="connsiteY3" fmla="*/ 2357703 h 2625332"/>
              <a:gd name="connsiteX4" fmla="*/ 0 w 7729728"/>
              <a:gd name="connsiteY4" fmla="*/ 2625332 h 2625332"/>
              <a:gd name="connsiteX5" fmla="*/ 0 w 7729728"/>
              <a:gd name="connsiteY5" fmla="*/ 0 h 2625332"/>
              <a:gd name="connsiteX6" fmla="*/ 7729728 w 7729728"/>
              <a:gd name="connsiteY6" fmla="*/ 0 h 2625332"/>
              <a:gd name="connsiteX7" fmla="*/ 7729728 w 7729728"/>
              <a:gd name="connsiteY7" fmla="*/ 2187768 h 262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9728" h="2625332" stroke="0" extrusionOk="0">
                <a:moveTo>
                  <a:pt x="0" y="0"/>
                </a:moveTo>
                <a:lnTo>
                  <a:pt x="7729728" y="0"/>
                </a:lnTo>
                <a:lnTo>
                  <a:pt x="7729728" y="2187768"/>
                </a:lnTo>
                <a:lnTo>
                  <a:pt x="7292164" y="2625332"/>
                </a:lnTo>
                <a:lnTo>
                  <a:pt x="0" y="2625332"/>
                </a:lnTo>
                <a:lnTo>
                  <a:pt x="0" y="0"/>
                </a:lnTo>
                <a:close/>
              </a:path>
              <a:path w="7729728" h="2625332" fill="darkenLess" stroke="0" extrusionOk="0">
                <a:moveTo>
                  <a:pt x="7292164" y="2625332"/>
                </a:moveTo>
                <a:lnTo>
                  <a:pt x="7379677" y="2275281"/>
                </a:lnTo>
                <a:lnTo>
                  <a:pt x="7729728" y="2187768"/>
                </a:lnTo>
                <a:lnTo>
                  <a:pt x="7292164" y="2625332"/>
                </a:lnTo>
                <a:close/>
              </a:path>
              <a:path w="7729728" h="2625332" fill="none" extrusionOk="0">
                <a:moveTo>
                  <a:pt x="7292164" y="2625332"/>
                </a:moveTo>
                <a:lnTo>
                  <a:pt x="7379677" y="2275281"/>
                </a:lnTo>
                <a:lnTo>
                  <a:pt x="7729728" y="2187768"/>
                </a:lnTo>
                <a:lnTo>
                  <a:pt x="7258711" y="2357703"/>
                </a:lnTo>
                <a:lnTo>
                  <a:pt x="0" y="2625332"/>
                </a:lnTo>
                <a:lnTo>
                  <a:pt x="0" y="0"/>
                </a:lnTo>
                <a:lnTo>
                  <a:pt x="7729728" y="0"/>
                </a:lnTo>
                <a:lnTo>
                  <a:pt x="7729728" y="2187768"/>
                </a:lnTo>
              </a:path>
            </a:pathLst>
          </a:custGeom>
          <a:solidFill>
            <a:schemeClr val="bg1"/>
          </a:solidFill>
        </p:spPr>
        <p:txBody>
          <a:bodyPr>
            <a:noAutofit/>
          </a:bodyPr>
          <a:lstStyle/>
          <a:p>
            <a:pPr marL="0" indent="0" algn="ctr">
              <a:buNone/>
            </a:pPr>
            <a:r>
              <a:rPr lang="en-GB" sz="2000" dirty="0"/>
              <a:t>A photo of yourself or a photo featuring your own hands or ears is sometimes used - this is not allowed as your hands or any other body part should not be presented in such a way. </a:t>
            </a:r>
          </a:p>
          <a:p>
            <a:pPr marL="0" indent="0" algn="ctr">
              <a:buNone/>
            </a:pPr>
            <a:r>
              <a:rPr lang="en-GB" sz="2000" dirty="0"/>
              <a:t>Furthermore, the photo of someone else/ or their hands shouldn’t be used- this spreads misinformation as those who see the photo will think it's you. Most of these guidelines are in place in order to keep you safe and modest, but this does not mean you can't be unique and have an identity online.  A scenery, pattern or even a photo of your hobby can be used to show your interests and individuality while staying modest and secure.</a:t>
            </a:r>
          </a:p>
        </p:txBody>
      </p:sp>
    </p:spTree>
    <p:extLst>
      <p:ext uri="{BB962C8B-B14F-4D97-AF65-F5344CB8AC3E}">
        <p14:creationId xmlns:p14="http://schemas.microsoft.com/office/powerpoint/2010/main" val="2365300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ow to develop a successful social media strategy in 7 simple steps -  99designs">
            <a:extLst>
              <a:ext uri="{FF2B5EF4-FFF2-40B4-BE49-F238E27FC236}">
                <a16:creationId xmlns:a16="http://schemas.microsoft.com/office/drawing/2014/main" id="{7E828055-9A6F-624D-B4D6-6D226F7E8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0"/>
            <a:ext cx="11698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4EE6CF-D08C-0D4C-9D1A-011AE474480C}"/>
              </a:ext>
            </a:extLst>
          </p:cNvPr>
          <p:cNvSpPr>
            <a:spLocks noGrp="1"/>
          </p:cNvSpPr>
          <p:nvPr>
            <p:ph type="title"/>
          </p:nvPr>
        </p:nvSpPr>
        <p:spPr/>
        <p:txBody>
          <a:bodyPr/>
          <a:lstStyle/>
          <a:p>
            <a:r>
              <a:rPr lang="en-US" dirty="0"/>
              <a:t>Guidelines</a:t>
            </a:r>
          </a:p>
        </p:txBody>
      </p:sp>
      <p:sp>
        <p:nvSpPr>
          <p:cNvPr id="3" name="Content Placeholder 2">
            <a:extLst>
              <a:ext uri="{FF2B5EF4-FFF2-40B4-BE49-F238E27FC236}">
                <a16:creationId xmlns:a16="http://schemas.microsoft.com/office/drawing/2014/main" id="{30982627-2831-164D-8FE7-21097C75C9EA}"/>
              </a:ext>
            </a:extLst>
          </p:cNvPr>
          <p:cNvSpPr>
            <a:spLocks noGrp="1"/>
          </p:cNvSpPr>
          <p:nvPr>
            <p:ph idx="1"/>
          </p:nvPr>
        </p:nvSpPr>
        <p:spPr>
          <a:xfrm>
            <a:off x="2231136" y="2548834"/>
            <a:ext cx="7729728" cy="3874268"/>
          </a:xfrm>
          <a:solidFill>
            <a:schemeClr val="bg1">
              <a:alpha val="93000"/>
            </a:schemeClr>
          </a:solidFill>
        </p:spPr>
        <p:txBody>
          <a:bodyPr>
            <a:normAutofit fontScale="92500" lnSpcReduction="20000"/>
          </a:bodyPr>
          <a:lstStyle/>
          <a:p>
            <a:pPr lvl="0">
              <a:lnSpc>
                <a:spcPct val="120000"/>
              </a:lnSpc>
              <a:buFont typeface="Wingdings" pitchFamily="2" charset="2"/>
              <a:buChar char="ü"/>
            </a:pPr>
            <a:r>
              <a:rPr lang="en-GB" sz="1700" dirty="0">
                <a:latin typeface="Calibri" panose="020F0502020204030204" pitchFamily="34" charset="0"/>
                <a:cs typeface="Calibri" panose="020F0502020204030204" pitchFamily="34" charset="0"/>
              </a:rPr>
              <a:t>Quotes can be used on display pictures/profile pictures as a source of </a:t>
            </a:r>
            <a:r>
              <a:rPr lang="en-GB" sz="1700" dirty="0" err="1">
                <a:latin typeface="Calibri" panose="020F0502020204030204" pitchFamily="34" charset="0"/>
                <a:cs typeface="Calibri" panose="020F0502020204030204" pitchFamily="34" charset="0"/>
              </a:rPr>
              <a:t>Tabligh</a:t>
            </a:r>
            <a:r>
              <a:rPr lang="en-GB" sz="1700" dirty="0">
                <a:latin typeface="Calibri" panose="020F0502020204030204" pitchFamily="34" charset="0"/>
                <a:cs typeface="Calibri" panose="020F0502020204030204" pitchFamily="34" charset="0"/>
              </a:rPr>
              <a:t> in the digital world. It will also increase your own knowledge in regard to Islam</a:t>
            </a:r>
          </a:p>
          <a:p>
            <a:pPr lvl="0">
              <a:lnSpc>
                <a:spcPct val="120000"/>
              </a:lnSpc>
              <a:buFont typeface="Wingdings" pitchFamily="2" charset="2"/>
              <a:buChar char="ü"/>
            </a:pPr>
            <a:r>
              <a:rPr lang="en-GB" sz="1700" dirty="0">
                <a:latin typeface="Calibri" panose="020F0502020204030204" pitchFamily="34" charset="0"/>
                <a:cs typeface="Calibri" panose="020F0502020204030204" pitchFamily="34" charset="0"/>
              </a:rPr>
              <a:t>There are various diverse people out there in the world which can often get complicated. What you believe as part of your culture/values/belief may go against theirs which is why it is important to highlight that these are your views</a:t>
            </a:r>
          </a:p>
          <a:p>
            <a:pPr lvl="0">
              <a:lnSpc>
                <a:spcPct val="120000"/>
              </a:lnSpc>
              <a:buFont typeface="Wingdings" pitchFamily="2" charset="2"/>
              <a:buChar char="ü"/>
            </a:pPr>
            <a:r>
              <a:rPr lang="en-GB" sz="1700" dirty="0">
                <a:latin typeface="Calibri" panose="020F0502020204030204" pitchFamily="34" charset="0"/>
                <a:cs typeface="Calibri" panose="020F0502020204030204" pitchFamily="34" charset="0"/>
              </a:rPr>
              <a:t>It is easy to get influenced by social media which is why adults should know what you do online for them to better guide you. It is hard to morally distinguish what is right and wrong on social media which is where parents come in. They are better able to guide you morally according to Islamic principals</a:t>
            </a:r>
          </a:p>
          <a:p>
            <a:pPr lvl="0">
              <a:lnSpc>
                <a:spcPct val="120000"/>
              </a:lnSpc>
              <a:buFont typeface="Wingdings" pitchFamily="2" charset="2"/>
              <a:buChar char="ü"/>
            </a:pPr>
            <a:r>
              <a:rPr lang="en-GB" sz="1700" dirty="0">
                <a:latin typeface="Calibri" panose="020F0502020204030204" pitchFamily="34" charset="0"/>
                <a:cs typeface="Calibri" panose="020F0502020204030204" pitchFamily="34" charset="0"/>
              </a:rPr>
              <a:t>It is important to remain attached with the Jamaat and khilafat, so following jamaat pages are a good way to go in increasing your knowledge in terms of jamaat activities and learning new things about the jamaat on all common platforms like twitter, YouTube and Instagram </a:t>
            </a:r>
          </a:p>
          <a:p>
            <a:pPr>
              <a:buFont typeface="Wingdings" pitchFamily="2" charset="2"/>
              <a:buChar char="ü"/>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290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BB6A-FA53-B944-8C36-EEBBB85CEC34}"/>
              </a:ext>
            </a:extLst>
          </p:cNvPr>
          <p:cNvSpPr>
            <a:spLocks noGrp="1"/>
          </p:cNvSpPr>
          <p:nvPr>
            <p:ph type="title"/>
          </p:nvPr>
        </p:nvSpPr>
        <p:spPr>
          <a:xfrm>
            <a:off x="1124309" y="987110"/>
            <a:ext cx="10248182" cy="1188720"/>
          </a:xfrm>
        </p:spPr>
        <p:txBody>
          <a:bodyPr/>
          <a:lstStyle/>
          <a:p>
            <a:r>
              <a:rPr lang="en-US" dirty="0"/>
              <a:t>What are social media etiquettes</a:t>
            </a:r>
          </a:p>
        </p:txBody>
      </p:sp>
      <p:sp>
        <p:nvSpPr>
          <p:cNvPr id="3" name="Content Placeholder 2">
            <a:extLst>
              <a:ext uri="{FF2B5EF4-FFF2-40B4-BE49-F238E27FC236}">
                <a16:creationId xmlns:a16="http://schemas.microsoft.com/office/drawing/2014/main" id="{6141DEB2-040F-5747-964B-1AA84297FAEF}"/>
              </a:ext>
            </a:extLst>
          </p:cNvPr>
          <p:cNvSpPr>
            <a:spLocks noGrp="1"/>
          </p:cNvSpPr>
          <p:nvPr>
            <p:ph idx="1"/>
          </p:nvPr>
        </p:nvSpPr>
        <p:spPr>
          <a:xfrm>
            <a:off x="1124309" y="2630448"/>
            <a:ext cx="7316178" cy="3185132"/>
          </a:xfrm>
          <a:noFill/>
        </p:spPr>
        <p:txBody>
          <a:bodyPr>
            <a:noAutofit/>
          </a:bodyPr>
          <a:lstStyle/>
          <a:p>
            <a:pPr marL="0" indent="0">
              <a:buNone/>
            </a:pPr>
            <a:r>
              <a:rPr lang="en-GB" sz="2000" dirty="0">
                <a:solidFill>
                  <a:schemeClr val="tx1">
                    <a:lumMod val="65000"/>
                    <a:lumOff val="35000"/>
                  </a:schemeClr>
                </a:solidFill>
                <a:latin typeface="Calibri" panose="020F0502020204030204" pitchFamily="34" charset="0"/>
                <a:cs typeface="Calibri" panose="020F0502020204030204" pitchFamily="34" charset="0"/>
              </a:rPr>
              <a:t>The definition of etiquettes is </a:t>
            </a:r>
            <a:r>
              <a:rPr lang="en-GB" sz="2000" b="1" dirty="0">
                <a:solidFill>
                  <a:srgbClr val="0070C0"/>
                </a:solidFill>
                <a:latin typeface="Calibri" panose="020F0502020204030204" pitchFamily="34" charset="0"/>
                <a:cs typeface="Calibri" panose="020F0502020204030204" pitchFamily="34" charset="0"/>
              </a:rPr>
              <a:t>“the customary code of polite behaviour in society or among members of a particular profession or group” </a:t>
            </a:r>
            <a:r>
              <a:rPr lang="en-GB" sz="2000" dirty="0">
                <a:solidFill>
                  <a:schemeClr val="tx1">
                    <a:lumMod val="65000"/>
                    <a:lumOff val="35000"/>
                  </a:schemeClr>
                </a:solidFill>
                <a:latin typeface="Calibri" panose="020F0502020204030204" pitchFamily="34" charset="0"/>
                <a:cs typeface="Calibri" panose="020F0502020204030204" pitchFamily="34" charset="0"/>
              </a:rPr>
              <a:t>some synonyms for this would be proper behaviour, manners, rules. </a:t>
            </a:r>
          </a:p>
          <a:p>
            <a:pPr marL="0" indent="0">
              <a:buNone/>
            </a:pPr>
            <a:endParaRPr lang="en-GB" sz="2000" dirty="0">
              <a:solidFill>
                <a:schemeClr val="tx1">
                  <a:lumMod val="65000"/>
                  <a:lumOff val="35000"/>
                </a:schemeClr>
              </a:solidFill>
              <a:latin typeface="Calibri" panose="020F0502020204030204" pitchFamily="34" charset="0"/>
              <a:cs typeface="Calibri" panose="020F0502020204030204" pitchFamily="34" charset="0"/>
            </a:endParaRPr>
          </a:p>
          <a:p>
            <a:pPr marL="0" indent="0">
              <a:buNone/>
            </a:pPr>
            <a:r>
              <a:rPr lang="en-GB" sz="2000" dirty="0">
                <a:solidFill>
                  <a:schemeClr val="tx1">
                    <a:lumMod val="65000"/>
                    <a:lumOff val="35000"/>
                  </a:schemeClr>
                </a:solidFill>
                <a:latin typeface="Calibri" panose="020F0502020204030204" pitchFamily="34" charset="0"/>
                <a:cs typeface="Calibri" panose="020F0502020204030204" pitchFamily="34" charset="0"/>
              </a:rPr>
              <a:t>Social media etiquettes dictate how you should act on social media platforms. The demands of social media etiquettes differ from one platform to the other. For example, reposting someone’s content on Instagram requires much more care and effort than retweeting someone’s on Twitter.</a:t>
            </a:r>
          </a:p>
          <a:p>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B0AD550-9C45-8743-9689-1B7A9C54966D}"/>
              </a:ext>
            </a:extLst>
          </p:cNvPr>
          <p:cNvSpPr/>
          <p:nvPr/>
        </p:nvSpPr>
        <p:spPr>
          <a:xfrm>
            <a:off x="5971607" y="3244334"/>
            <a:ext cx="248786" cy="369332"/>
          </a:xfrm>
          <a:prstGeom prst="rect">
            <a:avLst/>
          </a:prstGeom>
        </p:spPr>
        <p:txBody>
          <a:bodyPr wrap="none">
            <a:spAutoFit/>
          </a:bodyPr>
          <a:lstStyle/>
          <a:p>
            <a:r>
              <a:rPr lang="en-GB" dirty="0"/>
              <a:t> </a:t>
            </a:r>
            <a:endParaRPr lang="en-US" dirty="0"/>
          </a:p>
        </p:txBody>
      </p:sp>
      <p:sp>
        <p:nvSpPr>
          <p:cNvPr id="9" name="Rectangle 8">
            <a:extLst>
              <a:ext uri="{FF2B5EF4-FFF2-40B4-BE49-F238E27FC236}">
                <a16:creationId xmlns:a16="http://schemas.microsoft.com/office/drawing/2014/main" id="{4D7C1E1B-A81A-4348-83FE-832922383321}"/>
              </a:ext>
            </a:extLst>
          </p:cNvPr>
          <p:cNvSpPr/>
          <p:nvPr/>
        </p:nvSpPr>
        <p:spPr>
          <a:xfrm>
            <a:off x="-156453" y="3132282"/>
            <a:ext cx="2125102" cy="369332"/>
          </a:xfrm>
          <a:prstGeom prst="rect">
            <a:avLst/>
          </a:prstGeom>
        </p:spPr>
        <p:txBody>
          <a:bodyPr wrap="square">
            <a:spAutoFit/>
          </a:bodyPr>
          <a:lstStyle/>
          <a:p>
            <a:r>
              <a:rPr lang="en-GB" dirty="0"/>
              <a:t>  </a:t>
            </a:r>
            <a:endParaRPr lang="en-US" dirty="0"/>
          </a:p>
        </p:txBody>
      </p:sp>
      <p:sp>
        <p:nvSpPr>
          <p:cNvPr id="11" name="AutoShape 8">
            <a:extLst>
              <a:ext uri="{FF2B5EF4-FFF2-40B4-BE49-F238E27FC236}">
                <a16:creationId xmlns:a16="http://schemas.microsoft.com/office/drawing/2014/main" id="{4B389CD6-FED4-B74C-B22E-F9B7C883E1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A45C3F6B-3EF3-AA4D-8A07-3E5723ECD63C}"/>
              </a:ext>
            </a:extLst>
          </p:cNvPr>
          <p:cNvPicPr>
            <a:picLocks noChangeAspect="1"/>
          </p:cNvPicPr>
          <p:nvPr/>
        </p:nvPicPr>
        <p:blipFill rotWithShape="1">
          <a:blip r:embed="rId2"/>
          <a:srcRect r="14100"/>
          <a:stretch/>
        </p:blipFill>
        <p:spPr>
          <a:xfrm>
            <a:off x="8468494" y="2652777"/>
            <a:ext cx="2764365" cy="3218113"/>
          </a:xfrm>
          <a:prstGeom prst="rect">
            <a:avLst/>
          </a:prstGeom>
        </p:spPr>
      </p:pic>
    </p:spTree>
    <p:extLst>
      <p:ext uri="{BB962C8B-B14F-4D97-AF65-F5344CB8AC3E}">
        <p14:creationId xmlns:p14="http://schemas.microsoft.com/office/powerpoint/2010/main" val="191570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11">
            <a:extLst>
              <a:ext uri="{FF2B5EF4-FFF2-40B4-BE49-F238E27FC236}">
                <a16:creationId xmlns:a16="http://schemas.microsoft.com/office/drawing/2014/main" id="{B0B07FA7-B4B5-2147-9E0A-84A5182803A5}"/>
              </a:ext>
            </a:extLst>
          </p:cNvPr>
          <p:cNvSpPr/>
          <p:nvPr/>
        </p:nvSpPr>
        <p:spPr>
          <a:xfrm>
            <a:off x="1109675" y="1918009"/>
            <a:ext cx="9723863" cy="4939991"/>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ABB6A-FA53-B944-8C36-EEBBB85CEC34}"/>
              </a:ext>
            </a:extLst>
          </p:cNvPr>
          <p:cNvSpPr>
            <a:spLocks noGrp="1"/>
          </p:cNvSpPr>
          <p:nvPr>
            <p:ph type="title"/>
          </p:nvPr>
        </p:nvSpPr>
        <p:spPr/>
        <p:txBody>
          <a:bodyPr/>
          <a:lstStyle/>
          <a:p>
            <a:r>
              <a:rPr lang="en-US" dirty="0"/>
              <a:t>What are social media etiquettes</a:t>
            </a:r>
          </a:p>
        </p:txBody>
      </p:sp>
      <p:sp>
        <p:nvSpPr>
          <p:cNvPr id="3" name="Content Placeholder 2">
            <a:extLst>
              <a:ext uri="{FF2B5EF4-FFF2-40B4-BE49-F238E27FC236}">
                <a16:creationId xmlns:a16="http://schemas.microsoft.com/office/drawing/2014/main" id="{6141DEB2-040F-5747-964B-1AA84297FAEF}"/>
              </a:ext>
            </a:extLst>
          </p:cNvPr>
          <p:cNvSpPr>
            <a:spLocks noGrp="1"/>
          </p:cNvSpPr>
          <p:nvPr>
            <p:ph idx="1"/>
          </p:nvPr>
        </p:nvSpPr>
        <p:spPr>
          <a:xfrm>
            <a:off x="2298110" y="2600464"/>
            <a:ext cx="7595780" cy="3668405"/>
          </a:xfrm>
        </p:spPr>
        <p:txBody>
          <a:bodyPr>
            <a:normAutofit/>
          </a:bodyPr>
          <a:lstStyle/>
          <a:p>
            <a:r>
              <a:rPr lang="en-GB" sz="2100" b="1" dirty="0">
                <a:solidFill>
                  <a:schemeClr val="bg1">
                    <a:lumMod val="95000"/>
                  </a:schemeClr>
                </a:solidFill>
                <a:latin typeface="Calibri" panose="020F0502020204030204" pitchFamily="34" charset="0"/>
                <a:cs typeface="Calibri" panose="020F0502020204030204" pitchFamily="34" charset="0"/>
              </a:rPr>
              <a:t>Be respectful - </a:t>
            </a:r>
            <a:r>
              <a:rPr lang="en-GB" sz="2100" i="1" dirty="0">
                <a:solidFill>
                  <a:schemeClr val="bg1">
                    <a:lumMod val="95000"/>
                  </a:schemeClr>
                </a:solidFill>
                <a:latin typeface="Calibri" panose="020F0502020204030204" pitchFamily="34" charset="0"/>
                <a:cs typeface="Calibri" panose="020F0502020204030204" pitchFamily="34" charset="0"/>
              </a:rPr>
              <a:t>If you wouldn’t say it to someone’s face, the internet is not the place to say it either.</a:t>
            </a:r>
            <a:endParaRPr lang="en-GB" sz="2100" dirty="0">
              <a:solidFill>
                <a:schemeClr val="bg1">
                  <a:lumMod val="95000"/>
                </a:schemeClr>
              </a:solidFill>
              <a:latin typeface="Calibri" panose="020F0502020204030204" pitchFamily="34" charset="0"/>
              <a:cs typeface="Calibri" panose="020F0502020204030204" pitchFamily="34" charset="0"/>
            </a:endParaRPr>
          </a:p>
          <a:p>
            <a:r>
              <a:rPr lang="en-GB" sz="2100" b="1" dirty="0">
                <a:solidFill>
                  <a:schemeClr val="bg1">
                    <a:lumMod val="95000"/>
                  </a:schemeClr>
                </a:solidFill>
                <a:latin typeface="Calibri" panose="020F0502020204030204" pitchFamily="34" charset="0"/>
                <a:cs typeface="Calibri" panose="020F0502020204030204" pitchFamily="34" charset="0"/>
              </a:rPr>
              <a:t>Be aware of how your comments might be read - </a:t>
            </a:r>
            <a:r>
              <a:rPr lang="en-GB" sz="2100" i="1" dirty="0">
                <a:solidFill>
                  <a:schemeClr val="bg1">
                    <a:lumMod val="95000"/>
                  </a:schemeClr>
                </a:solidFill>
                <a:latin typeface="Calibri" panose="020F0502020204030204" pitchFamily="34" charset="0"/>
                <a:cs typeface="Calibri" panose="020F0502020204030204" pitchFamily="34" charset="0"/>
              </a:rPr>
              <a:t>Think; if you were to receive this comment, how would you have felt?</a:t>
            </a:r>
            <a:endParaRPr lang="en-GB" sz="2100" dirty="0">
              <a:solidFill>
                <a:schemeClr val="bg1">
                  <a:lumMod val="95000"/>
                </a:schemeClr>
              </a:solidFill>
              <a:latin typeface="Calibri" panose="020F0502020204030204" pitchFamily="34" charset="0"/>
              <a:cs typeface="Calibri" panose="020F0502020204030204" pitchFamily="34" charset="0"/>
            </a:endParaRPr>
          </a:p>
          <a:p>
            <a:r>
              <a:rPr lang="en-GB" sz="2100" b="1" dirty="0">
                <a:solidFill>
                  <a:schemeClr val="bg1">
                    <a:lumMod val="95000"/>
                  </a:schemeClr>
                </a:solidFill>
                <a:latin typeface="Calibri" panose="020F0502020204030204" pitchFamily="34" charset="0"/>
                <a:cs typeface="Calibri" panose="020F0502020204030204" pitchFamily="34" charset="0"/>
              </a:rPr>
              <a:t>Be careful with humour and sarcasm - </a:t>
            </a:r>
            <a:r>
              <a:rPr lang="en-GB" sz="2100" i="1" dirty="0">
                <a:solidFill>
                  <a:schemeClr val="bg1">
                    <a:lumMod val="95000"/>
                  </a:schemeClr>
                </a:solidFill>
                <a:latin typeface="Calibri" panose="020F0502020204030204" pitchFamily="34" charset="0"/>
                <a:cs typeface="Calibri" panose="020F0502020204030204" pitchFamily="34" charset="0"/>
              </a:rPr>
              <a:t>Reread what you have written and think, will everyone get the joke?</a:t>
            </a:r>
            <a:endParaRPr lang="en-GB" sz="2100" dirty="0">
              <a:solidFill>
                <a:schemeClr val="bg1">
                  <a:lumMod val="95000"/>
                </a:schemeClr>
              </a:solidFill>
              <a:latin typeface="Calibri" panose="020F0502020204030204" pitchFamily="34" charset="0"/>
              <a:cs typeface="Calibri" panose="020F0502020204030204" pitchFamily="34" charset="0"/>
            </a:endParaRPr>
          </a:p>
          <a:p>
            <a:r>
              <a:rPr lang="en-GB" sz="2100" b="1" dirty="0">
                <a:solidFill>
                  <a:schemeClr val="bg1">
                    <a:lumMod val="95000"/>
                  </a:schemeClr>
                </a:solidFill>
                <a:latin typeface="Calibri" panose="020F0502020204030204" pitchFamily="34" charset="0"/>
                <a:cs typeface="Calibri" panose="020F0502020204030204" pitchFamily="34" charset="0"/>
              </a:rPr>
              <a:t>Think about who can see what you have shared - </a:t>
            </a:r>
            <a:r>
              <a:rPr lang="en-GB" sz="2100" i="1" dirty="0">
                <a:solidFill>
                  <a:schemeClr val="bg1">
                    <a:lumMod val="95000"/>
                  </a:schemeClr>
                </a:solidFill>
                <a:latin typeface="Calibri" panose="020F0502020204030204" pitchFamily="34" charset="0"/>
                <a:cs typeface="Calibri" panose="020F0502020204030204" pitchFamily="34" charset="0"/>
              </a:rPr>
              <a:t>Remember you are only as private as your much public friend.</a:t>
            </a:r>
            <a:endParaRPr lang="en-GB" sz="2100" dirty="0">
              <a:solidFill>
                <a:schemeClr val="bg1">
                  <a:lumMod val="95000"/>
                </a:schemeClr>
              </a:solidFill>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B0AD550-9C45-8743-9689-1B7A9C54966D}"/>
              </a:ext>
            </a:extLst>
          </p:cNvPr>
          <p:cNvSpPr/>
          <p:nvPr/>
        </p:nvSpPr>
        <p:spPr>
          <a:xfrm>
            <a:off x="5971607" y="3244334"/>
            <a:ext cx="248786" cy="369332"/>
          </a:xfrm>
          <a:prstGeom prst="rect">
            <a:avLst/>
          </a:prstGeom>
        </p:spPr>
        <p:txBody>
          <a:bodyPr wrap="none">
            <a:spAutoFit/>
          </a:bodyPr>
          <a:lstStyle/>
          <a:p>
            <a:r>
              <a:rPr lang="en-GB" dirty="0"/>
              <a:t> </a:t>
            </a:r>
            <a:endParaRPr lang="en-US" dirty="0"/>
          </a:p>
        </p:txBody>
      </p:sp>
      <p:sp>
        <p:nvSpPr>
          <p:cNvPr id="9" name="Rectangle 8">
            <a:extLst>
              <a:ext uri="{FF2B5EF4-FFF2-40B4-BE49-F238E27FC236}">
                <a16:creationId xmlns:a16="http://schemas.microsoft.com/office/drawing/2014/main" id="{4D7C1E1B-A81A-4348-83FE-832922383321}"/>
              </a:ext>
            </a:extLst>
          </p:cNvPr>
          <p:cNvSpPr/>
          <p:nvPr/>
        </p:nvSpPr>
        <p:spPr>
          <a:xfrm>
            <a:off x="-156453" y="3132282"/>
            <a:ext cx="2125102" cy="369332"/>
          </a:xfrm>
          <a:prstGeom prst="rect">
            <a:avLst/>
          </a:prstGeom>
        </p:spPr>
        <p:txBody>
          <a:bodyPr wrap="square">
            <a:spAutoFit/>
          </a:bodyPr>
          <a:lstStyle/>
          <a:p>
            <a:r>
              <a:rPr lang="en-GB" dirty="0"/>
              <a:t>  </a:t>
            </a:r>
            <a:endParaRPr lang="en-US" dirty="0"/>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230CB083-417D-CB49-BC3E-FEE14454AA01}"/>
                  </a:ext>
                </a:extLst>
              </p14:cNvPr>
              <p14:cNvContentPartPr/>
              <p14:nvPr/>
            </p14:nvContentPartPr>
            <p14:xfrm>
              <a:off x="3567240" y="3758663"/>
              <a:ext cx="360" cy="360"/>
            </p14:xfrm>
          </p:contentPart>
        </mc:Choice>
        <mc:Fallback xmlns="">
          <p:pic>
            <p:nvPicPr>
              <p:cNvPr id="7" name="Ink 6">
                <a:extLst>
                  <a:ext uri="{FF2B5EF4-FFF2-40B4-BE49-F238E27FC236}">
                    <a16:creationId xmlns:a16="http://schemas.microsoft.com/office/drawing/2014/main" id="{230CB083-417D-CB49-BC3E-FEE14454AA01}"/>
                  </a:ext>
                </a:extLst>
              </p:cNvPr>
              <p:cNvPicPr/>
              <p:nvPr/>
            </p:nvPicPr>
            <p:blipFill>
              <a:blip r:embed="rId3"/>
              <a:stretch>
                <a:fillRect/>
              </a:stretch>
            </p:blipFill>
            <p:spPr>
              <a:xfrm>
                <a:off x="3558600" y="3749663"/>
                <a:ext cx="18000" cy="18000"/>
              </a:xfrm>
              <a:prstGeom prst="rect">
                <a:avLst/>
              </a:prstGeom>
            </p:spPr>
          </p:pic>
        </mc:Fallback>
      </mc:AlternateContent>
    </p:spTree>
    <p:extLst>
      <p:ext uri="{BB962C8B-B14F-4D97-AF65-F5344CB8AC3E}">
        <p14:creationId xmlns:p14="http://schemas.microsoft.com/office/powerpoint/2010/main" val="19226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11">
            <a:extLst>
              <a:ext uri="{FF2B5EF4-FFF2-40B4-BE49-F238E27FC236}">
                <a16:creationId xmlns:a16="http://schemas.microsoft.com/office/drawing/2014/main" id="{B0B07FA7-B4B5-2147-9E0A-84A5182803A5}"/>
              </a:ext>
            </a:extLst>
          </p:cNvPr>
          <p:cNvSpPr/>
          <p:nvPr/>
        </p:nvSpPr>
        <p:spPr>
          <a:xfrm>
            <a:off x="1109675" y="1918009"/>
            <a:ext cx="9723863" cy="4939991"/>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ABB6A-FA53-B944-8C36-EEBBB85CEC34}"/>
              </a:ext>
            </a:extLst>
          </p:cNvPr>
          <p:cNvSpPr>
            <a:spLocks noGrp="1"/>
          </p:cNvSpPr>
          <p:nvPr>
            <p:ph type="title"/>
          </p:nvPr>
        </p:nvSpPr>
        <p:spPr/>
        <p:txBody>
          <a:bodyPr/>
          <a:lstStyle/>
          <a:p>
            <a:r>
              <a:rPr lang="en-US" dirty="0"/>
              <a:t>What are social media etiquettes</a:t>
            </a:r>
          </a:p>
        </p:txBody>
      </p:sp>
      <p:sp>
        <p:nvSpPr>
          <p:cNvPr id="3" name="Content Placeholder 2">
            <a:extLst>
              <a:ext uri="{FF2B5EF4-FFF2-40B4-BE49-F238E27FC236}">
                <a16:creationId xmlns:a16="http://schemas.microsoft.com/office/drawing/2014/main" id="{6141DEB2-040F-5747-964B-1AA84297FAEF}"/>
              </a:ext>
            </a:extLst>
          </p:cNvPr>
          <p:cNvSpPr>
            <a:spLocks noGrp="1"/>
          </p:cNvSpPr>
          <p:nvPr>
            <p:ph idx="1"/>
          </p:nvPr>
        </p:nvSpPr>
        <p:spPr>
          <a:xfrm>
            <a:off x="2298110" y="2600464"/>
            <a:ext cx="7595780" cy="3668405"/>
          </a:xfrm>
        </p:spPr>
        <p:txBody>
          <a:bodyPr>
            <a:normAutofit/>
          </a:bodyPr>
          <a:lstStyle/>
          <a:p>
            <a:r>
              <a:rPr lang="en-GB" sz="2100" b="1" dirty="0">
                <a:solidFill>
                  <a:schemeClr val="bg1">
                    <a:lumMod val="95000"/>
                  </a:schemeClr>
                </a:solidFill>
                <a:latin typeface="Calibri" panose="020F0502020204030204" pitchFamily="34" charset="0"/>
                <a:cs typeface="Calibri" panose="020F0502020204030204" pitchFamily="34" charset="0"/>
              </a:rPr>
              <a:t>Remember to check friend requests and group invites before accepting them - </a:t>
            </a:r>
            <a:r>
              <a:rPr lang="en-GB" sz="2100" i="1" dirty="0">
                <a:solidFill>
                  <a:schemeClr val="bg1">
                    <a:lumMod val="95000"/>
                  </a:schemeClr>
                </a:solidFill>
                <a:latin typeface="Calibri" panose="020F0502020204030204" pitchFamily="34" charset="0"/>
                <a:cs typeface="Calibri" panose="020F0502020204030204" pitchFamily="34" charset="0"/>
              </a:rPr>
              <a:t>If it isn’t from someone you know or recognise then it is ok to decline the request.</a:t>
            </a:r>
            <a:endParaRPr lang="en-GB" sz="2100" dirty="0">
              <a:solidFill>
                <a:schemeClr val="bg1">
                  <a:lumMod val="95000"/>
                </a:schemeClr>
              </a:solidFill>
              <a:latin typeface="Calibri" panose="020F0502020204030204" pitchFamily="34" charset="0"/>
              <a:cs typeface="Calibri" panose="020F0502020204030204" pitchFamily="34" charset="0"/>
            </a:endParaRPr>
          </a:p>
          <a:p>
            <a:r>
              <a:rPr lang="en-GB" sz="2100" b="1" dirty="0">
                <a:solidFill>
                  <a:schemeClr val="bg1">
                    <a:lumMod val="95000"/>
                  </a:schemeClr>
                </a:solidFill>
                <a:latin typeface="Calibri" panose="020F0502020204030204" pitchFamily="34" charset="0"/>
                <a:cs typeface="Calibri" panose="020F0502020204030204" pitchFamily="34" charset="0"/>
              </a:rPr>
              <a:t>Be forgiving - </a:t>
            </a:r>
            <a:r>
              <a:rPr lang="en-GB" sz="2100" i="1" dirty="0">
                <a:solidFill>
                  <a:schemeClr val="bg1">
                    <a:lumMod val="95000"/>
                  </a:schemeClr>
                </a:solidFill>
                <a:latin typeface="Calibri" panose="020F0502020204030204" pitchFamily="34" charset="0"/>
                <a:cs typeface="Calibri" panose="020F0502020204030204" pitchFamily="34" charset="0"/>
              </a:rPr>
              <a:t>Remember that not everyone will know these rules before posting or realise that they have upset someone else.</a:t>
            </a:r>
            <a:endParaRPr lang="en-GB" sz="2100" dirty="0">
              <a:solidFill>
                <a:schemeClr val="bg1">
                  <a:lumMod val="95000"/>
                </a:schemeClr>
              </a:solidFill>
              <a:latin typeface="Calibri" panose="020F0502020204030204" pitchFamily="34" charset="0"/>
              <a:cs typeface="Calibri" panose="020F0502020204030204" pitchFamily="34" charset="0"/>
            </a:endParaRPr>
          </a:p>
          <a:p>
            <a:r>
              <a:rPr lang="en-GB" sz="2100" b="1" dirty="0">
                <a:solidFill>
                  <a:schemeClr val="bg1">
                    <a:lumMod val="95000"/>
                  </a:schemeClr>
                </a:solidFill>
                <a:latin typeface="Calibri" panose="020F0502020204030204" pitchFamily="34" charset="0"/>
                <a:cs typeface="Calibri" panose="020F0502020204030204" pitchFamily="34" charset="0"/>
              </a:rPr>
              <a:t>Be respectful of other cultures</a:t>
            </a:r>
          </a:p>
          <a:p>
            <a:r>
              <a:rPr lang="en-GB" sz="2100" b="1" dirty="0">
                <a:solidFill>
                  <a:schemeClr val="bg1">
                    <a:lumMod val="95000"/>
                  </a:schemeClr>
                </a:solidFill>
                <a:latin typeface="Calibri" panose="020F0502020204030204" pitchFamily="34" charset="0"/>
                <a:cs typeface="Calibri" panose="020F0502020204030204" pitchFamily="34" charset="0"/>
              </a:rPr>
              <a:t>Be Responsive not Reactive</a:t>
            </a:r>
          </a:p>
          <a:p>
            <a:endParaRPr lang="en-US" sz="16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B0AD550-9C45-8743-9689-1B7A9C54966D}"/>
              </a:ext>
            </a:extLst>
          </p:cNvPr>
          <p:cNvSpPr/>
          <p:nvPr/>
        </p:nvSpPr>
        <p:spPr>
          <a:xfrm>
            <a:off x="5971607" y="3244334"/>
            <a:ext cx="248786" cy="369332"/>
          </a:xfrm>
          <a:prstGeom prst="rect">
            <a:avLst/>
          </a:prstGeom>
        </p:spPr>
        <p:txBody>
          <a:bodyPr wrap="none">
            <a:spAutoFit/>
          </a:bodyPr>
          <a:lstStyle/>
          <a:p>
            <a:r>
              <a:rPr lang="en-GB" dirty="0"/>
              <a:t> </a:t>
            </a:r>
            <a:endParaRPr lang="en-US" dirty="0"/>
          </a:p>
        </p:txBody>
      </p:sp>
      <p:sp>
        <p:nvSpPr>
          <p:cNvPr id="9" name="Rectangle 8">
            <a:extLst>
              <a:ext uri="{FF2B5EF4-FFF2-40B4-BE49-F238E27FC236}">
                <a16:creationId xmlns:a16="http://schemas.microsoft.com/office/drawing/2014/main" id="{4D7C1E1B-A81A-4348-83FE-832922383321}"/>
              </a:ext>
            </a:extLst>
          </p:cNvPr>
          <p:cNvSpPr/>
          <p:nvPr/>
        </p:nvSpPr>
        <p:spPr>
          <a:xfrm>
            <a:off x="-156453" y="3132282"/>
            <a:ext cx="2125102" cy="369332"/>
          </a:xfrm>
          <a:prstGeom prst="rect">
            <a:avLst/>
          </a:prstGeom>
        </p:spPr>
        <p:txBody>
          <a:bodyPr wrap="square">
            <a:spAutoFit/>
          </a:bodyPr>
          <a:lstStyle/>
          <a:p>
            <a:r>
              <a:rPr lang="en-GB" dirty="0"/>
              <a:t>  </a:t>
            </a:r>
            <a:endParaRPr lang="en-US" dirty="0"/>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230CB083-417D-CB49-BC3E-FEE14454AA01}"/>
                  </a:ext>
                </a:extLst>
              </p14:cNvPr>
              <p14:cNvContentPartPr/>
              <p14:nvPr/>
            </p14:nvContentPartPr>
            <p14:xfrm>
              <a:off x="3567240" y="3758663"/>
              <a:ext cx="360" cy="360"/>
            </p14:xfrm>
          </p:contentPart>
        </mc:Choice>
        <mc:Fallback xmlns="">
          <p:pic>
            <p:nvPicPr>
              <p:cNvPr id="7" name="Ink 6">
                <a:extLst>
                  <a:ext uri="{FF2B5EF4-FFF2-40B4-BE49-F238E27FC236}">
                    <a16:creationId xmlns:a16="http://schemas.microsoft.com/office/drawing/2014/main" id="{230CB083-417D-CB49-BC3E-FEE14454AA01}"/>
                  </a:ext>
                </a:extLst>
              </p:cNvPr>
              <p:cNvPicPr/>
              <p:nvPr/>
            </p:nvPicPr>
            <p:blipFill>
              <a:blip r:embed="rId3"/>
              <a:stretch>
                <a:fillRect/>
              </a:stretch>
            </p:blipFill>
            <p:spPr>
              <a:xfrm>
                <a:off x="3558240" y="3749663"/>
                <a:ext cx="18000" cy="18000"/>
              </a:xfrm>
              <a:prstGeom prst="rect">
                <a:avLst/>
              </a:prstGeom>
            </p:spPr>
          </p:pic>
        </mc:Fallback>
      </mc:AlternateContent>
    </p:spTree>
    <p:extLst>
      <p:ext uri="{BB962C8B-B14F-4D97-AF65-F5344CB8AC3E}">
        <p14:creationId xmlns:p14="http://schemas.microsoft.com/office/powerpoint/2010/main" val="416150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0CE0-5C69-6843-9A0F-68AA6642370F}"/>
              </a:ext>
            </a:extLst>
          </p:cNvPr>
          <p:cNvSpPr>
            <a:spLocks noGrp="1"/>
          </p:cNvSpPr>
          <p:nvPr>
            <p:ph type="title"/>
          </p:nvPr>
        </p:nvSpPr>
        <p:spPr>
          <a:xfrm>
            <a:off x="1415845" y="964692"/>
            <a:ext cx="9774238" cy="1188720"/>
          </a:xfrm>
        </p:spPr>
        <p:txBody>
          <a:bodyPr/>
          <a:lstStyle/>
          <a:p>
            <a:r>
              <a:rPr lang="en-US" dirty="0"/>
              <a:t>Why are social media etiquettes important?</a:t>
            </a:r>
          </a:p>
        </p:txBody>
      </p:sp>
      <p:pic>
        <p:nvPicPr>
          <p:cNvPr id="7" name="Content Placeholder 6" descr="Unspoken Social Media Rules to Follow At All Times | Real Simple">
            <a:extLst>
              <a:ext uri="{FF2B5EF4-FFF2-40B4-BE49-F238E27FC236}">
                <a16:creationId xmlns:a16="http://schemas.microsoft.com/office/drawing/2014/main" id="{34477A00-0E29-FF49-B7E4-7B0E08EBCFA8}"/>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511845" y="2983997"/>
            <a:ext cx="3797300" cy="3035300"/>
          </a:xfrm>
          <a:prstGeom prst="rect">
            <a:avLst/>
          </a:prstGeom>
          <a:noFill/>
          <a:ln>
            <a:noFill/>
          </a:ln>
        </p:spPr>
      </p:pic>
      <p:sp>
        <p:nvSpPr>
          <p:cNvPr id="6" name="Rectangle 5">
            <a:extLst>
              <a:ext uri="{FF2B5EF4-FFF2-40B4-BE49-F238E27FC236}">
                <a16:creationId xmlns:a16="http://schemas.microsoft.com/office/drawing/2014/main" id="{CC2133D3-881A-8B4E-B467-8FBF5E11BB9F}"/>
              </a:ext>
            </a:extLst>
          </p:cNvPr>
          <p:cNvSpPr/>
          <p:nvPr/>
        </p:nvSpPr>
        <p:spPr>
          <a:xfrm>
            <a:off x="1415845" y="2610637"/>
            <a:ext cx="5877053" cy="3943324"/>
          </a:xfrm>
          <a:prstGeom prst="rect">
            <a:avLst/>
          </a:prstGeom>
        </p:spPr>
        <p:txBody>
          <a:bodyPr wrap="square">
            <a:spAutoFit/>
          </a:bodyPr>
          <a:lstStyle/>
          <a:p>
            <a:pPr>
              <a:lnSpc>
                <a:spcPct val="107000"/>
              </a:lnSpc>
              <a:spcAft>
                <a:spcPts val="800"/>
              </a:spcAft>
            </a:pPr>
            <a:r>
              <a:rPr lang="en-GB" b="1" dirty="0">
                <a:solidFill>
                  <a:srgbClr val="0C517C"/>
                </a:solidFill>
                <a:latin typeface="Calibri" panose="020F0502020204030204" pitchFamily="34" charset="0"/>
                <a:ea typeface="Times New Roman" panose="02020603050405020304" pitchFamily="18" charset="0"/>
                <a:cs typeface="Calibri" panose="020F0502020204030204" pitchFamily="34" charset="0"/>
              </a:rPr>
              <a:t>What am I sharing?</a:t>
            </a:r>
            <a:endParaRPr lang="en-GB" b="1" dirty="0">
              <a:solidFill>
                <a:srgbClr val="0C517C"/>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Questions like this keep you in check and ensure you do not post inappropriate content or sharing too much, the internet never forgets.</a:t>
            </a:r>
          </a:p>
          <a:p>
            <a:pPr>
              <a:lnSpc>
                <a:spcPct val="107000"/>
              </a:lnSpc>
              <a:spcAft>
                <a:spcPts val="800"/>
              </a:spcAft>
            </a:pPr>
            <a:endParaRPr lang="en-GB"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Etiquette provides the framework for tackling the </a:t>
            </a: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“people part.” </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Without it, you’re flying blind on all those platforms. Never forget that you are communicating with people and you are also representing yourself online therefore, you must be mindful of your presence. Using good etiquette is one way you can help collectively tip the scales back in the direction of people being nicer to each other. </a:t>
            </a: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1764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0CE0-5C69-6843-9A0F-68AA6642370F}"/>
              </a:ext>
            </a:extLst>
          </p:cNvPr>
          <p:cNvSpPr>
            <a:spLocks noGrp="1"/>
          </p:cNvSpPr>
          <p:nvPr>
            <p:ph type="title"/>
          </p:nvPr>
        </p:nvSpPr>
        <p:spPr>
          <a:xfrm>
            <a:off x="1113576" y="964692"/>
            <a:ext cx="10022186" cy="1188720"/>
          </a:xfrm>
        </p:spPr>
        <p:txBody>
          <a:bodyPr/>
          <a:lstStyle/>
          <a:p>
            <a:r>
              <a:rPr lang="en-US" dirty="0"/>
              <a:t>Why are social media etiquettes important?</a:t>
            </a:r>
          </a:p>
        </p:txBody>
      </p:sp>
      <p:sp>
        <p:nvSpPr>
          <p:cNvPr id="4" name="Rectangle 3">
            <a:extLst>
              <a:ext uri="{FF2B5EF4-FFF2-40B4-BE49-F238E27FC236}">
                <a16:creationId xmlns:a16="http://schemas.microsoft.com/office/drawing/2014/main" id="{836A5BEC-1716-6347-BC50-B081A06861DD}"/>
              </a:ext>
            </a:extLst>
          </p:cNvPr>
          <p:cNvSpPr/>
          <p:nvPr/>
        </p:nvSpPr>
        <p:spPr>
          <a:xfrm>
            <a:off x="1113575" y="2445826"/>
            <a:ext cx="8242297" cy="3749553"/>
          </a:xfrm>
          <a:prstGeom prst="rect">
            <a:avLst/>
          </a:prstGeom>
          <a:solidFill>
            <a:schemeClr val="bg1">
              <a:lumMod val="95000"/>
              <a:alpha val="74674"/>
            </a:schemeClr>
          </a:solidFill>
        </p:spPr>
        <p:txBody>
          <a:bodyPr wrap="square">
            <a:spAutoFit/>
          </a:bodyPr>
          <a:lstStyle/>
          <a:p>
            <a:pPr>
              <a:lnSpc>
                <a:spcPct val="107000"/>
              </a:lnSpc>
              <a:spcAft>
                <a:spcPts val="800"/>
              </a:spcAft>
            </a:pPr>
            <a:r>
              <a:rPr lang="en-GB" b="1" dirty="0">
                <a:solidFill>
                  <a:srgbClr val="0C517C"/>
                </a:solidFill>
                <a:latin typeface="Calibri" panose="020F0502020204030204" pitchFamily="34" charset="0"/>
                <a:ea typeface="Calibri" panose="020F0502020204030204" pitchFamily="34" charset="0"/>
                <a:cs typeface="Calibri" panose="020F0502020204030204" pitchFamily="34" charset="0"/>
              </a:rPr>
              <a:t>Why are You on Social Media?</a:t>
            </a:r>
          </a:p>
          <a:p>
            <a:pPr>
              <a:lnSpc>
                <a:spcPct val="107000"/>
              </a:lnSpc>
              <a:spcAft>
                <a:spcPts val="800"/>
              </a:spcAft>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It is important to have a clear goal of why you operate an account on chosen social platforms. Accumulating likes or seeking online validation should not be the reason for being on social media. Also, your social media platforms should make you a better individual, by learning and engaging in meaningful conversations</a:t>
            </a:r>
          </a:p>
          <a:p>
            <a:pPr>
              <a:lnSpc>
                <a:spcPct val="107000"/>
              </a:lnSpc>
              <a:spcAft>
                <a:spcPts val="800"/>
              </a:spcAft>
            </a:pPr>
            <a:endParaRPr lang="en-GB"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Social media etiquettes make you more empathetic towards others. Using etiquettes on social media encourages you to put yourself in people’s shoes. If someone posts content without giving much thought to it, it can cause some serious damage. </a:t>
            </a:r>
          </a:p>
          <a:p>
            <a:pPr>
              <a:lnSpc>
                <a:spcPct val="107000"/>
              </a:lnSpc>
              <a:spcAft>
                <a:spcPts val="800"/>
              </a:spcAft>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For example, sending out offensive tweets on Twitter or engaging in aggressive online debates can bring embarrassment to the individual and a community overall.</a:t>
            </a: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64807B1D-13A1-A24A-B344-58C8EBA9DAEA}"/>
              </a:ext>
            </a:extLst>
          </p:cNvPr>
          <p:cNvPicPr>
            <a:picLocks noChangeAspect="1"/>
          </p:cNvPicPr>
          <p:nvPr/>
        </p:nvPicPr>
        <p:blipFill>
          <a:blip r:embed="rId2"/>
          <a:stretch>
            <a:fillRect/>
          </a:stretch>
        </p:blipFill>
        <p:spPr>
          <a:xfrm>
            <a:off x="9509911" y="2360965"/>
            <a:ext cx="1408568" cy="3353733"/>
          </a:xfrm>
          <a:prstGeom prst="rect">
            <a:avLst/>
          </a:prstGeom>
        </p:spPr>
      </p:pic>
    </p:spTree>
    <p:extLst>
      <p:ext uri="{BB962C8B-B14F-4D97-AF65-F5344CB8AC3E}">
        <p14:creationId xmlns:p14="http://schemas.microsoft.com/office/powerpoint/2010/main" val="279825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F8014B-D1A3-9340-9D15-340D42B4A4F6}"/>
              </a:ext>
            </a:extLst>
          </p:cNvPr>
          <p:cNvSpPr>
            <a:spLocks noGrp="1"/>
          </p:cNvSpPr>
          <p:nvPr>
            <p:ph type="subTitle" idx="1"/>
          </p:nvPr>
        </p:nvSpPr>
        <p:spPr>
          <a:xfrm>
            <a:off x="4889413" y="2441641"/>
            <a:ext cx="6801612" cy="3745149"/>
          </a:xfrm>
        </p:spPr>
        <p:txBody>
          <a:bodyPr>
            <a:noAutofit/>
          </a:bodyPr>
          <a:lstStyle/>
          <a:p>
            <a:pPr algn="l">
              <a:lnSpc>
                <a:spcPct val="150000"/>
              </a:lnSpc>
            </a:pPr>
            <a:r>
              <a:rPr lang="en-US" dirty="0">
                <a:latin typeface="Calibri" panose="020F0502020204030204" pitchFamily="34" charset="0"/>
                <a:cs typeface="Calibri" panose="020F0502020204030204" pitchFamily="34" charset="0"/>
              </a:rPr>
              <a:t>1. Not over sharing (personal information)</a:t>
            </a:r>
          </a:p>
          <a:p>
            <a:pPr algn="l">
              <a:lnSpc>
                <a:spcPct val="150000"/>
              </a:lnSpc>
            </a:pPr>
            <a:r>
              <a:rPr lang="en-US" dirty="0">
                <a:latin typeface="Calibri" panose="020F0502020204030204" pitchFamily="34" charset="0"/>
                <a:cs typeface="Calibri" panose="020F0502020204030204" pitchFamily="34" charset="0"/>
              </a:rPr>
              <a:t>2. Don’t spread rumors or fake information</a:t>
            </a:r>
          </a:p>
          <a:p>
            <a:pPr algn="l">
              <a:lnSpc>
                <a:spcPct val="150000"/>
              </a:lnSpc>
            </a:pPr>
            <a:r>
              <a:rPr lang="en-US" dirty="0">
                <a:latin typeface="Calibri" panose="020F0502020204030204" pitchFamily="34" charset="0"/>
                <a:cs typeface="Calibri" panose="020F0502020204030204" pitchFamily="34" charset="0"/>
              </a:rPr>
              <a:t>3. Take care of how you represent yourself as an Ahmadi Muslim</a:t>
            </a:r>
          </a:p>
          <a:p>
            <a:pPr algn="l">
              <a:lnSpc>
                <a:spcPct val="150000"/>
              </a:lnSpc>
            </a:pPr>
            <a:r>
              <a:rPr lang="en-US" dirty="0">
                <a:latin typeface="Calibri" panose="020F0502020204030204" pitchFamily="34" charset="0"/>
                <a:cs typeface="Calibri" panose="020F0502020204030204" pitchFamily="34" charset="0"/>
              </a:rPr>
              <a:t>4. Be respectful of differences</a:t>
            </a:r>
          </a:p>
          <a:p>
            <a:pPr algn="l">
              <a:lnSpc>
                <a:spcPct val="150000"/>
              </a:lnSpc>
            </a:pPr>
            <a:r>
              <a:rPr lang="en-US" dirty="0">
                <a:latin typeface="Calibri" panose="020F0502020204030204" pitchFamily="34" charset="0"/>
                <a:cs typeface="Calibri" panose="020F0502020204030204" pitchFamily="34" charset="0"/>
              </a:rPr>
              <a:t>5. Be considerate of your choice of words</a:t>
            </a:r>
          </a:p>
          <a:p>
            <a:pPr algn="l"/>
            <a:endParaRPr lang="en-US" dirty="0">
              <a:latin typeface="Calibri" panose="020F0502020204030204" pitchFamily="34" charset="0"/>
              <a:cs typeface="Calibri" panose="020F0502020204030204" pitchFamily="34" charset="0"/>
            </a:endParaRPr>
          </a:p>
          <a:p>
            <a:pPr algn="l"/>
            <a:r>
              <a:rPr lang="en-US" dirty="0">
                <a:latin typeface="Calibri" panose="020F0502020204030204" pitchFamily="34" charset="0"/>
                <a:cs typeface="Calibri" panose="020F0502020204030204" pitchFamily="34" charset="0"/>
              </a:rPr>
              <a:t>…Spread positivity online </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69647A3-582A-CA4B-9AEB-16CEAD005F11}"/>
              </a:ext>
            </a:extLst>
          </p:cNvPr>
          <p:cNvPicPr>
            <a:picLocks noChangeAspect="1"/>
          </p:cNvPicPr>
          <p:nvPr/>
        </p:nvPicPr>
        <p:blipFill>
          <a:blip r:embed="rId2"/>
          <a:stretch>
            <a:fillRect/>
          </a:stretch>
        </p:blipFill>
        <p:spPr>
          <a:xfrm>
            <a:off x="1152728" y="2441640"/>
            <a:ext cx="3585781" cy="3745149"/>
          </a:xfrm>
          <a:prstGeom prst="rect">
            <a:avLst/>
          </a:prstGeom>
        </p:spPr>
      </p:pic>
      <p:sp>
        <p:nvSpPr>
          <p:cNvPr id="7" name="Title 1">
            <a:extLst>
              <a:ext uri="{FF2B5EF4-FFF2-40B4-BE49-F238E27FC236}">
                <a16:creationId xmlns:a16="http://schemas.microsoft.com/office/drawing/2014/main" id="{42715C8D-7543-1548-AD37-C23A04E179A6}"/>
              </a:ext>
            </a:extLst>
          </p:cNvPr>
          <p:cNvSpPr txBox="1">
            <a:spLocks/>
          </p:cNvSpPr>
          <p:nvPr/>
        </p:nvSpPr>
        <p:spPr bwMode="blackWhite">
          <a:xfrm>
            <a:off x="864066" y="685911"/>
            <a:ext cx="10620462" cy="118872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US" sz="2800" dirty="0"/>
              <a:t>What comes under social media etiquettes?</a:t>
            </a:r>
          </a:p>
        </p:txBody>
      </p:sp>
    </p:spTree>
    <p:extLst>
      <p:ext uri="{BB962C8B-B14F-4D97-AF65-F5344CB8AC3E}">
        <p14:creationId xmlns:p14="http://schemas.microsoft.com/office/powerpoint/2010/main" val="311850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77B01-305C-1347-B721-3C7BCD79C1E7}"/>
              </a:ext>
            </a:extLst>
          </p:cNvPr>
          <p:cNvSpPr>
            <a:spLocks noGrp="1"/>
          </p:cNvSpPr>
          <p:nvPr>
            <p:ph type="title"/>
          </p:nvPr>
        </p:nvSpPr>
        <p:spPr>
          <a:xfrm>
            <a:off x="864066" y="685911"/>
            <a:ext cx="10620462" cy="1188720"/>
          </a:xfrm>
        </p:spPr>
        <p:txBody>
          <a:bodyPr/>
          <a:lstStyle/>
          <a:p>
            <a:r>
              <a:rPr lang="en-US" dirty="0"/>
              <a:t>What comes under social media etiquettes?</a:t>
            </a:r>
          </a:p>
        </p:txBody>
      </p:sp>
      <p:graphicFrame>
        <p:nvGraphicFramePr>
          <p:cNvPr id="6" name="Content Placeholder 2">
            <a:extLst>
              <a:ext uri="{FF2B5EF4-FFF2-40B4-BE49-F238E27FC236}">
                <a16:creationId xmlns:a16="http://schemas.microsoft.com/office/drawing/2014/main" id="{06E8AB6E-3A99-144A-9C8A-261B6248B437}"/>
              </a:ext>
            </a:extLst>
          </p:cNvPr>
          <p:cNvGraphicFramePr>
            <a:graphicFrameLocks/>
          </p:cNvGraphicFramePr>
          <p:nvPr>
            <p:extLst>
              <p:ext uri="{D42A27DB-BD31-4B8C-83A1-F6EECF244321}">
                <p14:modId xmlns:p14="http://schemas.microsoft.com/office/powerpoint/2010/main" val="2927446300"/>
              </p:ext>
            </p:extLst>
          </p:nvPr>
        </p:nvGraphicFramePr>
        <p:xfrm>
          <a:off x="3332039" y="2218085"/>
          <a:ext cx="7164106" cy="4293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719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77B01-305C-1347-B721-3C7BCD79C1E7}"/>
              </a:ext>
            </a:extLst>
          </p:cNvPr>
          <p:cNvSpPr>
            <a:spLocks noGrp="1"/>
          </p:cNvSpPr>
          <p:nvPr>
            <p:ph type="title"/>
          </p:nvPr>
        </p:nvSpPr>
        <p:spPr>
          <a:xfrm>
            <a:off x="981511" y="964692"/>
            <a:ext cx="10419127" cy="1188720"/>
          </a:xfrm>
        </p:spPr>
        <p:txBody>
          <a:bodyPr/>
          <a:lstStyle/>
          <a:p>
            <a:r>
              <a:rPr lang="en-US" dirty="0"/>
              <a:t>What comes under social media etiquettes?</a:t>
            </a:r>
          </a:p>
        </p:txBody>
      </p:sp>
      <p:sp>
        <p:nvSpPr>
          <p:cNvPr id="3" name="Oval 2">
            <a:extLst>
              <a:ext uri="{FF2B5EF4-FFF2-40B4-BE49-F238E27FC236}">
                <a16:creationId xmlns:a16="http://schemas.microsoft.com/office/drawing/2014/main" id="{148DA59F-4D2A-C64A-9076-6D59094A5CAD}"/>
              </a:ext>
            </a:extLst>
          </p:cNvPr>
          <p:cNvSpPr/>
          <p:nvPr/>
        </p:nvSpPr>
        <p:spPr>
          <a:xfrm>
            <a:off x="981511" y="2558641"/>
            <a:ext cx="2196587" cy="2145947"/>
          </a:xfrm>
          <a:prstGeom prst="ellipse">
            <a:avLst/>
          </a:prstGeom>
          <a:solidFill>
            <a:srgbClr val="32A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Be your own person!</a:t>
            </a:r>
          </a:p>
        </p:txBody>
      </p:sp>
      <p:sp>
        <p:nvSpPr>
          <p:cNvPr id="5" name="Oval 4">
            <a:extLst>
              <a:ext uri="{FF2B5EF4-FFF2-40B4-BE49-F238E27FC236}">
                <a16:creationId xmlns:a16="http://schemas.microsoft.com/office/drawing/2014/main" id="{09FBFA23-DA0D-E54A-B592-B1CB48B15B0C}"/>
              </a:ext>
            </a:extLst>
          </p:cNvPr>
          <p:cNvSpPr/>
          <p:nvPr/>
        </p:nvSpPr>
        <p:spPr>
          <a:xfrm>
            <a:off x="5096067" y="2558641"/>
            <a:ext cx="2277303" cy="2145946"/>
          </a:xfrm>
          <a:prstGeom prst="ellipse">
            <a:avLst/>
          </a:prstGeom>
          <a:solidFill>
            <a:srgbClr val="276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Never send inappropriate pictures or messages</a:t>
            </a:r>
          </a:p>
        </p:txBody>
      </p:sp>
      <p:sp>
        <p:nvSpPr>
          <p:cNvPr id="7" name="Oval 6">
            <a:extLst>
              <a:ext uri="{FF2B5EF4-FFF2-40B4-BE49-F238E27FC236}">
                <a16:creationId xmlns:a16="http://schemas.microsoft.com/office/drawing/2014/main" id="{40655461-CCDB-0641-B5EE-C97AFF7B4131}"/>
              </a:ext>
            </a:extLst>
          </p:cNvPr>
          <p:cNvSpPr/>
          <p:nvPr/>
        </p:nvSpPr>
        <p:spPr>
          <a:xfrm>
            <a:off x="9291339" y="2558641"/>
            <a:ext cx="2277303" cy="2145946"/>
          </a:xfrm>
          <a:prstGeom prst="ellipse">
            <a:avLst/>
          </a:prstGeom>
          <a:solidFill>
            <a:srgbClr val="F55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Don’t message or engage with the opposite sex</a:t>
            </a:r>
          </a:p>
        </p:txBody>
      </p:sp>
      <p:sp>
        <p:nvSpPr>
          <p:cNvPr id="8" name="Oval 7">
            <a:extLst>
              <a:ext uri="{FF2B5EF4-FFF2-40B4-BE49-F238E27FC236}">
                <a16:creationId xmlns:a16="http://schemas.microsoft.com/office/drawing/2014/main" id="{56EAE45F-B709-4146-A7E1-BBF42E383850}"/>
              </a:ext>
            </a:extLst>
          </p:cNvPr>
          <p:cNvSpPr/>
          <p:nvPr/>
        </p:nvSpPr>
        <p:spPr>
          <a:xfrm>
            <a:off x="3079147" y="4036843"/>
            <a:ext cx="2196587" cy="2145947"/>
          </a:xfrm>
          <a:prstGeom prst="ellipse">
            <a:avLst/>
          </a:prstGeom>
          <a:solidFill>
            <a:srgbClr val="F78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Be nice – words on the screen can hurt the same as in real life</a:t>
            </a:r>
          </a:p>
        </p:txBody>
      </p:sp>
      <p:sp>
        <p:nvSpPr>
          <p:cNvPr id="9" name="Oval 8">
            <a:extLst>
              <a:ext uri="{FF2B5EF4-FFF2-40B4-BE49-F238E27FC236}">
                <a16:creationId xmlns:a16="http://schemas.microsoft.com/office/drawing/2014/main" id="{30D7D767-9E31-0A44-A350-D95AD5D9D91E}"/>
              </a:ext>
            </a:extLst>
          </p:cNvPr>
          <p:cNvSpPr/>
          <p:nvPr/>
        </p:nvSpPr>
        <p:spPr>
          <a:xfrm>
            <a:off x="7373370" y="4064157"/>
            <a:ext cx="2277303" cy="2145946"/>
          </a:xfrm>
          <a:prstGeom prst="ellipse">
            <a:avLst/>
          </a:prstGeom>
          <a:solidFill>
            <a:srgbClr val="914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Never give out your address or personal details</a:t>
            </a:r>
          </a:p>
        </p:txBody>
      </p:sp>
    </p:spTree>
    <p:extLst>
      <p:ext uri="{BB962C8B-B14F-4D97-AF65-F5344CB8AC3E}">
        <p14:creationId xmlns:p14="http://schemas.microsoft.com/office/powerpoint/2010/main" val="3729002053"/>
      </p:ext>
    </p:extLst>
  </p:cSld>
  <p:clrMapOvr>
    <a:masterClrMapping/>
  </p:clrMapOvr>
</p:sld>
</file>

<file path=ppt/theme/theme1.xml><?xml version="1.0" encoding="utf-8"?>
<a:theme xmlns:a="http://schemas.openxmlformats.org/drawingml/2006/main" name="Parce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{C3DFA6CC-31A3-144D-954A-B4BB1B845E6A}tf10001120</Template>
  <TotalTime>136</TotalTime>
  <Words>1659</Words>
  <Application>Microsoft Office PowerPoint</Application>
  <PresentationFormat>Widescreen</PresentationFormat>
  <Paragraphs>108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Gill Sans MT</vt:lpstr>
      <vt:lpstr>Wingdings</vt:lpstr>
      <vt:lpstr>Parcel</vt:lpstr>
      <vt:lpstr>Social Media ETIQUETTES</vt:lpstr>
      <vt:lpstr>What are social media etiquettes</vt:lpstr>
      <vt:lpstr>What are social media etiquettes</vt:lpstr>
      <vt:lpstr>What are social media etiquettes</vt:lpstr>
      <vt:lpstr>Why are social media etiquettes important?</vt:lpstr>
      <vt:lpstr>Why are social media etiquettes important?</vt:lpstr>
      <vt:lpstr>PowerPoint Presentation</vt:lpstr>
      <vt:lpstr>What comes under social media etiquettes?</vt:lpstr>
      <vt:lpstr>What comes under social media etiquettes?</vt:lpstr>
      <vt:lpstr>Islamic teachings of modesty</vt:lpstr>
      <vt:lpstr>Do’s and don’ts</vt:lpstr>
      <vt:lpstr>Do’s and don’ts</vt:lpstr>
      <vt:lpstr>Social media etiquettes and modesty</vt:lpstr>
      <vt:lpstr>Benefits of being modest on Social media?</vt:lpstr>
      <vt:lpstr>Learning from mistakes</vt:lpstr>
      <vt:lpstr>Learning from mistakes</vt:lpstr>
      <vt:lpstr>Guidelines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ETIQUETTES</dc:title>
  <dc:creator>Microsoft Office User</dc:creator>
  <cp:lastModifiedBy>munazza irum</cp:lastModifiedBy>
  <cp:revision>15</cp:revision>
  <dcterms:created xsi:type="dcterms:W3CDTF">2021-06-27T19:35:39Z</dcterms:created>
  <dcterms:modified xsi:type="dcterms:W3CDTF">2021-10-13T19:07:35Z</dcterms:modified>
</cp:coreProperties>
</file>